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  <p:sldMasterId id="2147483739" r:id="rId2"/>
  </p:sldMasterIdLst>
  <p:notesMasterIdLst>
    <p:notesMasterId r:id="rId50"/>
  </p:notesMasterIdLst>
  <p:handoutMasterIdLst>
    <p:handoutMasterId r:id="rId51"/>
  </p:handoutMasterIdLst>
  <p:sldIdLst>
    <p:sldId id="256" r:id="rId3"/>
    <p:sldId id="257" r:id="rId4"/>
    <p:sldId id="263" r:id="rId5"/>
    <p:sldId id="258" r:id="rId6"/>
    <p:sldId id="262" r:id="rId7"/>
    <p:sldId id="259" r:id="rId8"/>
    <p:sldId id="260" r:id="rId9"/>
    <p:sldId id="261" r:id="rId10"/>
    <p:sldId id="264" r:id="rId11"/>
    <p:sldId id="269" r:id="rId12"/>
    <p:sldId id="267" r:id="rId13"/>
    <p:sldId id="265" r:id="rId14"/>
    <p:sldId id="266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9" r:id="rId30"/>
    <p:sldId id="288" r:id="rId31"/>
    <p:sldId id="283" r:id="rId32"/>
    <p:sldId id="284" r:id="rId33"/>
    <p:sldId id="285" r:id="rId34"/>
    <p:sldId id="286" r:id="rId35"/>
    <p:sldId id="287" r:id="rId36"/>
    <p:sldId id="311" r:id="rId37"/>
    <p:sldId id="312" r:id="rId38"/>
    <p:sldId id="313" r:id="rId39"/>
    <p:sldId id="314" r:id="rId40"/>
    <p:sldId id="315" r:id="rId41"/>
    <p:sldId id="309" r:id="rId42"/>
    <p:sldId id="310" r:id="rId43"/>
    <p:sldId id="318" r:id="rId44"/>
    <p:sldId id="319" r:id="rId45"/>
    <p:sldId id="320" r:id="rId46"/>
    <p:sldId id="317" r:id="rId47"/>
    <p:sldId id="316" r:id="rId48"/>
    <p:sldId id="321" r:id="rId49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1400" b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00"/>
    <a:srgbClr val="003300"/>
    <a:srgbClr val="00FF00"/>
    <a:srgbClr val="000000"/>
    <a:srgbClr val="66FF33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/>
          <a:lstStyle>
            <a:lvl1pPr algn="r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fa-IR"/>
              <a:t>كتاب الكترونيكي پرواربندي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/>
          <a:lstStyle>
            <a:lvl1pPr algn="l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DE69BCAF-9D0B-4B0B-977D-9272583B14B6}" type="datetimeFigureOut">
              <a:rPr lang="fa-IR"/>
              <a:pPr>
                <a:defRPr/>
              </a:pPr>
              <a:t>1438/10/10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 anchor="b"/>
          <a:lstStyle>
            <a:lvl1pPr algn="r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972185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 anchor="b"/>
          <a:lstStyle>
            <a:lvl1pPr algn="l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3D44C49A-F263-4A14-B75E-3841D1AACEA6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665416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/>
          <a:lstStyle>
            <a:lvl1pPr algn="r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fa-IR"/>
              <a:t>كتاب الكترونيكي پرواربندي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/>
          <a:lstStyle>
            <a:lvl1pPr algn="l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654FB10A-1F7A-4EE6-B561-EC796017B7D4}" type="datetimeFigureOut">
              <a:rPr lang="fa-IR"/>
              <a:pPr>
                <a:defRPr/>
              </a:pPr>
              <a:t>1438/10/10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1" anchor="ctr"/>
          <a:lstStyle/>
          <a:p>
            <a:pPr lvl="0"/>
            <a:endParaRPr lang="fa-I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 anchor="b"/>
          <a:lstStyle>
            <a:lvl1pPr algn="r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9721850"/>
            <a:ext cx="3078162" cy="511175"/>
          </a:xfrm>
          <a:prstGeom prst="rect">
            <a:avLst/>
          </a:prstGeom>
        </p:spPr>
        <p:txBody>
          <a:bodyPr vert="horz" lIns="99066" tIns="49533" rIns="99066" bIns="49533" rtlCol="1" anchor="b"/>
          <a:lstStyle>
            <a:lvl1pPr algn="l">
              <a:defRPr sz="1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B33ECFB-4156-44A1-8A74-92FFA53CC376}" type="slidenum">
              <a:rPr lang="fa-IR"/>
              <a:pPr>
                <a:defRPr/>
              </a:pPr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254715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fa-IR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fa-IR"/>
              <a:t>كتاب الكترونيكي پرواربندي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12E7E5-B5B8-4E0D-B29A-1960986E9675}" type="slidenum">
              <a:rPr lang="fa-IR"/>
              <a:pPr>
                <a:defRPr/>
              </a:pPr>
              <a:t>1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a-I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a-I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10449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49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77110C-5142-478D-9295-42DFC383889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14DE3-FD9C-4406-BD74-079DD02392B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99908-25C0-4ED6-A534-9204775089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A5D37-A259-477F-854C-7117BCE8223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F2279-1361-4AF6-AD95-E44DC04BA05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292CD-DD63-4E01-AFC1-BEA850C20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F1B8D-7BE7-4882-AEBD-A8037A67A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04A24-0A62-40CE-A4B7-7D22A2584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DAD3-5170-47DF-9420-C2B6CA9AC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E669A-555D-4851-8FAF-B25AA18253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9A410-0D90-46AC-844D-095C9B29F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71C74-0067-454F-9E33-192FCB5E9CF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CDE90-B747-410A-AB63-DEC0DD4AB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7340B-D261-4AC8-ABF8-FC801CC24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2651D-0891-4AC7-A62D-927A417B4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34D5D-045C-46E1-B3FF-1ACC7B324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800D9-36DE-443E-8B64-C9BE115A5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1DBA8-CCDE-449A-8AEE-24420BEA07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5BB0-D05F-45DA-885D-C1074D22042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6E1AD-390E-4A54-AE56-85819A52B96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777A6-04A9-4571-B332-11C63A13E7E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826EC-FAA7-416F-B6FE-22E9E6A0F5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B8A45-7E83-4290-9863-0D106D20B7B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BDA5A-E4E5-4F16-A05E-9EDDF5563EB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0342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2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2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0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2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3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5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7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39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3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5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49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2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4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5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6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6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346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a-IR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0346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a-I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46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fa-IR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10346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4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6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DEF1CF6-9B7B-4D61-8817-879CA8915D9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7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b="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 smtClean="0"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0" smtClean="0">
                <a:effectLst/>
              </a:defRPr>
            </a:lvl1pPr>
          </a:lstStyle>
          <a:p>
            <a:pPr>
              <a:defRPr/>
            </a:pPr>
            <a:fld id="{656FED9D-0A67-47B1-9AB5-8B065D788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1524000"/>
          </a:xfrm>
        </p:spPr>
        <p:txBody>
          <a:bodyPr/>
          <a:lstStyle/>
          <a:p>
            <a:pPr algn="ctr" rtl="1" eaLnBrk="1" hangingPunct="1">
              <a:buFont typeface="Wingdings" pitchFamily="2" charset="2"/>
              <a:buNone/>
              <a:defRPr/>
            </a:pPr>
            <a:r>
              <a:rPr lang="fa-IR" sz="4800" dirty="0" smtClean="0">
                <a:solidFill>
                  <a:srgbClr val="FFFF00"/>
                </a:solidFill>
                <a:cs typeface="B Titr" pitchFamily="2" charset="-78"/>
              </a:rPr>
              <a:t>آموزش اصول پـرواربندي </a:t>
            </a:r>
            <a:endParaRPr lang="fa-IR" sz="4800" dirty="0" smtClean="0">
              <a:solidFill>
                <a:srgbClr val="FFFF00"/>
              </a:solidFill>
              <a:cs typeface="B Titr" pitchFamily="2" charset="-78"/>
            </a:endParaRP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fa-IR" dirty="0" smtClean="0">
              <a:solidFill>
                <a:srgbClr val="FFFF00"/>
              </a:solidFill>
            </a:endParaRPr>
          </a:p>
          <a:p>
            <a:pPr algn="r" rtl="1"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pic>
        <p:nvPicPr>
          <p:cNvPr id="2058" name="Picture 10" descr="http://www.salamatiran.com/Images/News/Larg_Pic/7-6-1388%5CIMAGE633871524236317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667000"/>
            <a:ext cx="4687908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 txBox="1">
            <a:spLocks noChangeArrowheads="1"/>
          </p:cNvSpPr>
          <p:nvPr/>
        </p:nvSpPr>
        <p:spPr bwMode="auto">
          <a:xfrm>
            <a:off x="457200" y="5410200"/>
            <a:ext cx="8229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rtl="1">
              <a:defRPr/>
            </a:pPr>
            <a:r>
              <a:rPr lang="fa-IR" sz="20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2  Titr" pitchFamily="2" charset="-78"/>
              </a:rPr>
              <a:t>آموزشگاه تخصصی کارآفرین</a:t>
            </a:r>
            <a:endParaRPr lang="fa-IR" sz="20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2  Titr" pitchFamily="2" charset="-78"/>
            </a:endParaRPr>
          </a:p>
          <a:p>
            <a:pPr algn="ctr" rtl="1">
              <a:defRPr/>
            </a:pPr>
            <a:r>
              <a:rPr lang="fa-I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قابل استفاده دانشجویان و مدرسان موسسات و آموزشگاه هاي آزاد سراسر کشور</a:t>
            </a:r>
          </a:p>
          <a:p>
            <a:pPr algn="ctr" rtl="1">
              <a:defRPr/>
            </a:pPr>
            <a:r>
              <a:rPr lang="fa-IR" sz="2000" b="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2  Yekan" pitchFamily="2" charset="-78"/>
              </a:rPr>
              <a:t>( كمك آموزشي )</a:t>
            </a:r>
            <a:endParaRPr lang="en-US" sz="20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2  Yekan" pitchFamily="2" charset="-78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36588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انواع گوساله هاي پرواربندي شده در ايران </a:t>
            </a:r>
            <a:endParaRPr lang="en-US" sz="2400" smtClean="0">
              <a:solidFill>
                <a:srgbClr val="FFFF00"/>
              </a:solidFill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6781800"/>
          </a:xfrm>
        </p:spPr>
        <p:txBody>
          <a:bodyPr/>
          <a:lstStyle/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CCFFFF"/>
                </a:solidFill>
              </a:rPr>
              <a:t>1- گوساله هاي بومي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CCFFFF"/>
                </a:solidFill>
              </a:rPr>
              <a:t>2- گوساله هاي دورگ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CCFFFF"/>
                </a:solidFill>
              </a:rPr>
              <a:t>3- گوساله هاي اصيل شيري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3000" b="1" smtClean="0">
                <a:solidFill>
                  <a:srgbClr val="99FF33"/>
                </a:solidFill>
                <a:effectLst/>
              </a:rPr>
              <a:t>نحوه برآورد احتياجات از جداول: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600" b="1" smtClean="0">
                <a:solidFill>
                  <a:srgbClr val="FF99CC"/>
                </a:solidFill>
              </a:rPr>
              <a:t>گوساله هاي بومي</a:t>
            </a:r>
            <a:r>
              <a:rPr lang="fa-IR" sz="2400" smtClean="0"/>
              <a:t>                </a:t>
            </a:r>
            <a:r>
              <a:rPr lang="fa-IR" sz="2400" smtClean="0">
                <a:solidFill>
                  <a:srgbClr val="99FF99"/>
                </a:solidFill>
              </a:rPr>
              <a:t>نژاد هاي كوچك جثه شيري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600" b="1" smtClean="0">
                <a:solidFill>
                  <a:srgbClr val="FF99CC"/>
                </a:solidFill>
              </a:rPr>
              <a:t>گوساله هاي دورگ</a:t>
            </a:r>
            <a:r>
              <a:rPr lang="fa-IR" sz="2400" smtClean="0"/>
              <a:t>               </a:t>
            </a:r>
            <a:r>
              <a:rPr lang="fa-IR" sz="2400" smtClean="0">
                <a:solidFill>
                  <a:srgbClr val="99FF99"/>
                </a:solidFill>
              </a:rPr>
              <a:t>نژاد هاي متوسط جثه شيري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600" b="1" smtClean="0">
                <a:solidFill>
                  <a:srgbClr val="FF99CC"/>
                </a:solidFill>
              </a:rPr>
              <a:t>گوساله هاي اصيل</a:t>
            </a:r>
            <a:r>
              <a:rPr lang="fa-IR" sz="2400" smtClean="0"/>
              <a:t>                </a:t>
            </a:r>
            <a:r>
              <a:rPr lang="fa-IR" sz="2400" smtClean="0">
                <a:solidFill>
                  <a:srgbClr val="99FF99"/>
                </a:solidFill>
              </a:rPr>
              <a:t>نژاد هاي بزرگ جثه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99FF33"/>
                </a:solidFill>
              </a:rPr>
              <a:t>روش ديگر:</a:t>
            </a:r>
            <a:r>
              <a:rPr lang="fa-IR" sz="2400" smtClean="0">
                <a:solidFill>
                  <a:srgbClr val="99FF33"/>
                </a:solidFill>
              </a:rPr>
              <a:t>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en-US" sz="2000" b="1" smtClean="0">
                <a:solidFill>
                  <a:srgbClr val="33CCCC"/>
                </a:solidFill>
              </a:rPr>
              <a:t>  </a:t>
            </a:r>
            <a:r>
              <a:rPr lang="fa-IR" sz="2000" b="1" smtClean="0">
                <a:solidFill>
                  <a:srgbClr val="33CCCC"/>
                </a:solidFill>
              </a:rPr>
              <a:t>وزن دام                       افزايش وزن</a:t>
            </a:r>
            <a:r>
              <a:rPr lang="fa-IR" sz="2000" b="1" smtClean="0"/>
              <a:t>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smtClean="0"/>
              <a:t> </a:t>
            </a:r>
            <a:r>
              <a:rPr lang="en-US" sz="1800" b="1" smtClean="0">
                <a:solidFill>
                  <a:srgbClr val="FFFF66"/>
                </a:solidFill>
              </a:rPr>
              <a:t>kg</a:t>
            </a:r>
            <a:r>
              <a:rPr lang="fa-IR" sz="2400" smtClean="0"/>
              <a:t> </a:t>
            </a:r>
            <a:r>
              <a:rPr lang="fa-IR" sz="1800" b="1" smtClean="0">
                <a:solidFill>
                  <a:srgbClr val="FFFF66"/>
                </a:solidFill>
              </a:rPr>
              <a:t>400                             </a:t>
            </a:r>
            <a:r>
              <a:rPr lang="en-US" sz="1800" b="1" smtClean="0">
                <a:solidFill>
                  <a:srgbClr val="FFFF66"/>
                </a:solidFill>
              </a:rPr>
              <a:t>g</a:t>
            </a:r>
            <a:r>
              <a:rPr lang="fa-IR" sz="1800" b="1" smtClean="0">
                <a:solidFill>
                  <a:srgbClr val="FFFF66"/>
                </a:solidFill>
              </a:rPr>
              <a:t> 600                      بومي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FFFF66"/>
                </a:solidFill>
              </a:rPr>
              <a:t>  </a:t>
            </a:r>
            <a:r>
              <a:rPr lang="en-US" sz="1800" b="1" smtClean="0">
                <a:solidFill>
                  <a:srgbClr val="FFFF66"/>
                </a:solidFill>
              </a:rPr>
              <a:t>kg</a:t>
            </a:r>
            <a:r>
              <a:rPr lang="fa-IR" sz="1800" b="1" smtClean="0">
                <a:solidFill>
                  <a:srgbClr val="FFFF66"/>
                </a:solidFill>
              </a:rPr>
              <a:t> 400                             </a:t>
            </a:r>
            <a:r>
              <a:rPr lang="en-US" sz="1800" b="1" smtClean="0">
                <a:solidFill>
                  <a:srgbClr val="FFFF66"/>
                </a:solidFill>
              </a:rPr>
              <a:t>g</a:t>
            </a:r>
            <a:r>
              <a:rPr lang="fa-IR" sz="1800" b="1" smtClean="0">
                <a:solidFill>
                  <a:srgbClr val="FFFF66"/>
                </a:solidFill>
              </a:rPr>
              <a:t> 700                       دورگ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FFFF66"/>
                </a:solidFill>
              </a:rPr>
              <a:t>  </a:t>
            </a:r>
            <a:r>
              <a:rPr lang="en-US" sz="1800" b="1" smtClean="0">
                <a:solidFill>
                  <a:srgbClr val="FFFF66"/>
                </a:solidFill>
              </a:rPr>
              <a:t>kg</a:t>
            </a:r>
            <a:r>
              <a:rPr lang="fa-IR" sz="1800" b="1" smtClean="0">
                <a:solidFill>
                  <a:srgbClr val="FFFF66"/>
                </a:solidFill>
              </a:rPr>
              <a:t> 400                             </a:t>
            </a:r>
            <a:r>
              <a:rPr lang="en-US" sz="1800" b="1" smtClean="0">
                <a:solidFill>
                  <a:srgbClr val="FFFF66"/>
                </a:solidFill>
              </a:rPr>
              <a:t>g</a:t>
            </a:r>
            <a:r>
              <a:rPr lang="fa-IR" sz="1800" b="1" smtClean="0">
                <a:solidFill>
                  <a:srgbClr val="FFFF66"/>
                </a:solidFill>
              </a:rPr>
              <a:t> 800                       اصيل</a:t>
            </a:r>
            <a:endParaRPr lang="en-US" sz="1800" b="1" smtClean="0">
              <a:solidFill>
                <a:srgbClr val="FFFF66"/>
              </a:solidFill>
            </a:endParaRPr>
          </a:p>
        </p:txBody>
      </p:sp>
      <p:sp>
        <p:nvSpPr>
          <p:cNvPr id="141316" name="Line 4"/>
          <p:cNvSpPr>
            <a:spLocks noChangeShapeType="1"/>
          </p:cNvSpPr>
          <p:nvPr/>
        </p:nvSpPr>
        <p:spPr bwMode="auto">
          <a:xfrm flipH="1">
            <a:off x="5410200" y="3124200"/>
            <a:ext cx="114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17" name="Line 5"/>
          <p:cNvSpPr>
            <a:spLocks noChangeShapeType="1"/>
          </p:cNvSpPr>
          <p:nvPr/>
        </p:nvSpPr>
        <p:spPr bwMode="auto">
          <a:xfrm flipH="1">
            <a:off x="5334000" y="3657600"/>
            <a:ext cx="114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18" name="Line 6"/>
          <p:cNvSpPr>
            <a:spLocks noChangeShapeType="1"/>
          </p:cNvSpPr>
          <p:nvPr/>
        </p:nvSpPr>
        <p:spPr bwMode="auto">
          <a:xfrm flipH="1">
            <a:off x="5410200" y="4267200"/>
            <a:ext cx="1143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19" name="Line 7"/>
          <p:cNvSpPr>
            <a:spLocks noChangeShapeType="1"/>
          </p:cNvSpPr>
          <p:nvPr/>
        </p:nvSpPr>
        <p:spPr bwMode="auto">
          <a:xfrm flipH="1">
            <a:off x="4114800" y="5715000"/>
            <a:ext cx="1143000" cy="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20" name="Line 8"/>
          <p:cNvSpPr>
            <a:spLocks noChangeShapeType="1"/>
          </p:cNvSpPr>
          <p:nvPr/>
        </p:nvSpPr>
        <p:spPr bwMode="auto">
          <a:xfrm flipH="1">
            <a:off x="4038600" y="6096000"/>
            <a:ext cx="1143000" cy="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21" name="Line 9"/>
          <p:cNvSpPr>
            <a:spLocks noChangeShapeType="1"/>
          </p:cNvSpPr>
          <p:nvPr/>
        </p:nvSpPr>
        <p:spPr bwMode="auto">
          <a:xfrm flipH="1">
            <a:off x="4038600" y="6477000"/>
            <a:ext cx="1143000" cy="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1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1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1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500"/>
                                        <p:tgtEl>
                                          <p:spTgt spid="141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5" dur="500"/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500"/>
                                        <p:tgtEl>
                                          <p:spTgt spid="141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500"/>
                                        <p:tgtEl>
                                          <p:spTgt spid="141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500"/>
                                        <p:tgtEl>
                                          <p:spTgt spid="141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pPr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خصوصيات يك نژاد جهت پرواربندي </a:t>
            </a:r>
            <a:endParaRPr lang="en-US" sz="2400" smtClean="0">
              <a:solidFill>
                <a:srgbClr val="FFFF00"/>
              </a:solidFill>
            </a:endParaRPr>
          </a:p>
        </p:txBody>
      </p:sp>
      <p:pic>
        <p:nvPicPr>
          <p:cNvPr id="137224" name="Picture 8" descr="bedroc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>
          <a:xfrm>
            <a:off x="3429000" y="2438400"/>
            <a:ext cx="2743200" cy="2057400"/>
          </a:xfrm>
          <a:noFill/>
          <a:ln>
            <a:solidFill>
              <a:srgbClr val="FFCC00"/>
            </a:solidFill>
          </a:ln>
        </p:spPr>
      </p:pic>
      <p:sp>
        <p:nvSpPr>
          <p:cNvPr id="137225" name="AutoShape 9"/>
          <p:cNvSpPr>
            <a:spLocks noChangeArrowheads="1"/>
          </p:cNvSpPr>
          <p:nvPr/>
        </p:nvSpPr>
        <p:spPr bwMode="auto">
          <a:xfrm>
            <a:off x="838200" y="1066800"/>
            <a:ext cx="2286000" cy="381000"/>
          </a:xfrm>
          <a:prstGeom prst="wedgeEllipseCallout">
            <a:avLst>
              <a:gd name="adj1" fmla="val 54236"/>
              <a:gd name="adj2" fmla="val 297917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fa-IR" sz="1600"/>
              <a:t>افزايش وزن روزانه بالا</a:t>
            </a:r>
            <a:endParaRPr lang="en-US" sz="1600"/>
          </a:p>
        </p:txBody>
      </p:sp>
      <p:sp>
        <p:nvSpPr>
          <p:cNvPr id="137226" name="AutoShape 10"/>
          <p:cNvSpPr>
            <a:spLocks noChangeArrowheads="1"/>
          </p:cNvSpPr>
          <p:nvPr/>
        </p:nvSpPr>
        <p:spPr bwMode="auto">
          <a:xfrm rot="10800000">
            <a:off x="762000" y="3124200"/>
            <a:ext cx="1905000" cy="381000"/>
          </a:xfrm>
          <a:prstGeom prst="wedgeEllipseCallout">
            <a:avLst>
              <a:gd name="adj1" fmla="val -77005"/>
              <a:gd name="adj2" fmla="val 75412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rot="10800000" lIns="0" tIns="0" rIns="0" bIns="0"/>
          <a:lstStyle/>
          <a:p>
            <a:pPr algn="ctr"/>
            <a:r>
              <a:rPr lang="fa-IR" sz="1600"/>
              <a:t>ضريب تبديل پايين</a:t>
            </a:r>
            <a:endParaRPr lang="en-US" sz="1600"/>
          </a:p>
        </p:txBody>
      </p:sp>
      <p:sp>
        <p:nvSpPr>
          <p:cNvPr id="137227" name="AutoShape 11"/>
          <p:cNvSpPr>
            <a:spLocks noChangeArrowheads="1"/>
          </p:cNvSpPr>
          <p:nvPr/>
        </p:nvSpPr>
        <p:spPr bwMode="auto">
          <a:xfrm>
            <a:off x="914400" y="4648200"/>
            <a:ext cx="1828800" cy="457200"/>
          </a:xfrm>
          <a:prstGeom prst="wedgeEllipseCallout">
            <a:avLst>
              <a:gd name="adj1" fmla="val 73870"/>
              <a:gd name="adj2" fmla="val -119444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fa-IR" sz="1800"/>
              <a:t>كيفيت گوشت</a:t>
            </a:r>
            <a:endParaRPr lang="en-US" sz="1800"/>
          </a:p>
        </p:txBody>
      </p:sp>
      <p:sp>
        <p:nvSpPr>
          <p:cNvPr id="137228" name="AutoShape 12"/>
          <p:cNvSpPr>
            <a:spLocks noChangeArrowheads="1"/>
          </p:cNvSpPr>
          <p:nvPr/>
        </p:nvSpPr>
        <p:spPr bwMode="auto">
          <a:xfrm rot="10800000">
            <a:off x="2895600" y="5486400"/>
            <a:ext cx="1981200" cy="381000"/>
          </a:xfrm>
          <a:prstGeom prst="wedgeEllipseCallout">
            <a:avLst>
              <a:gd name="adj1" fmla="val -24042"/>
              <a:gd name="adj2" fmla="val 262083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rot="10800000" lIns="0" tIns="0" rIns="0" bIns="0"/>
          <a:lstStyle/>
          <a:p>
            <a:pPr algn="ctr"/>
            <a:r>
              <a:rPr lang="fa-IR" sz="1600"/>
              <a:t>قدرت چراي مناسب</a:t>
            </a:r>
            <a:endParaRPr lang="en-US" sz="1600"/>
          </a:p>
        </p:txBody>
      </p:sp>
      <p:sp>
        <p:nvSpPr>
          <p:cNvPr id="137229" name="AutoShape 13"/>
          <p:cNvSpPr>
            <a:spLocks noChangeArrowheads="1"/>
          </p:cNvSpPr>
          <p:nvPr/>
        </p:nvSpPr>
        <p:spPr bwMode="auto">
          <a:xfrm rot="10800000">
            <a:off x="5486400" y="5486400"/>
            <a:ext cx="2286000" cy="533400"/>
          </a:xfrm>
          <a:prstGeom prst="wedgeEllipseCallout">
            <a:avLst>
              <a:gd name="adj1" fmla="val 47565"/>
              <a:gd name="adj2" fmla="val 199699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fa-IR" sz="1800"/>
              <a:t>جثه حيوان </a:t>
            </a:r>
            <a:endParaRPr lang="en-US" sz="1800"/>
          </a:p>
        </p:txBody>
      </p:sp>
      <p:sp>
        <p:nvSpPr>
          <p:cNvPr id="137230" name="AutoShape 14"/>
          <p:cNvSpPr>
            <a:spLocks noChangeArrowheads="1"/>
          </p:cNvSpPr>
          <p:nvPr/>
        </p:nvSpPr>
        <p:spPr bwMode="auto">
          <a:xfrm>
            <a:off x="6934200" y="3962400"/>
            <a:ext cx="1600200" cy="457200"/>
          </a:xfrm>
          <a:prstGeom prst="wedgeEllipseCallout">
            <a:avLst>
              <a:gd name="adj1" fmla="val -91667"/>
              <a:gd name="adj2" fmla="val 347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800"/>
              <a:t>بلوغ جسمي</a:t>
            </a:r>
            <a:endParaRPr lang="en-US" sz="1800"/>
          </a:p>
        </p:txBody>
      </p:sp>
      <p:sp>
        <p:nvSpPr>
          <p:cNvPr id="137231" name="AutoShape 15"/>
          <p:cNvSpPr>
            <a:spLocks noChangeArrowheads="1"/>
          </p:cNvSpPr>
          <p:nvPr/>
        </p:nvSpPr>
        <p:spPr bwMode="auto">
          <a:xfrm>
            <a:off x="6781800" y="2590800"/>
            <a:ext cx="1981200" cy="533400"/>
          </a:xfrm>
          <a:prstGeom prst="wedgeEllipseCallout">
            <a:avLst>
              <a:gd name="adj1" fmla="val -76602"/>
              <a:gd name="adj2" fmla="val 111014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800"/>
              <a:t>پيشرسي </a:t>
            </a:r>
            <a:endParaRPr lang="en-US" sz="1800"/>
          </a:p>
        </p:txBody>
      </p:sp>
      <p:sp>
        <p:nvSpPr>
          <p:cNvPr id="137232" name="AutoShape 16"/>
          <p:cNvSpPr>
            <a:spLocks noChangeArrowheads="1"/>
          </p:cNvSpPr>
          <p:nvPr/>
        </p:nvSpPr>
        <p:spPr bwMode="auto">
          <a:xfrm>
            <a:off x="3886200" y="1066800"/>
            <a:ext cx="2362200" cy="609600"/>
          </a:xfrm>
          <a:prstGeom prst="wedgeEllipseCallout">
            <a:avLst>
              <a:gd name="adj1" fmla="val -1546"/>
              <a:gd name="adj2" fmla="val 160417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fa-IR" sz="1600"/>
              <a:t>عادت پذيري بالا به محيط</a:t>
            </a:r>
            <a:endParaRPr lang="en-US" sz="1600"/>
          </a:p>
        </p:txBody>
      </p:sp>
      <p:sp>
        <p:nvSpPr>
          <p:cNvPr id="137233" name="AutoShape 17"/>
          <p:cNvSpPr>
            <a:spLocks noChangeArrowheads="1"/>
          </p:cNvSpPr>
          <p:nvPr/>
        </p:nvSpPr>
        <p:spPr bwMode="auto">
          <a:xfrm>
            <a:off x="6553200" y="1295400"/>
            <a:ext cx="2286000" cy="381000"/>
          </a:xfrm>
          <a:prstGeom prst="wedgeEllipseCallout">
            <a:avLst>
              <a:gd name="adj1" fmla="val -59306"/>
              <a:gd name="adj2" fmla="val 208333"/>
            </a:avLst>
          </a:prstGeom>
          <a:solidFill>
            <a:srgbClr val="CC0000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fa-IR" sz="1600"/>
              <a:t>استخوان بندي ظريف</a:t>
            </a:r>
            <a:endParaRPr lang="en-US" sz="160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372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37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7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500"/>
                                        <p:tgtEl>
                                          <p:spTgt spid="137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500"/>
                                        <p:tgtEl>
                                          <p:spTgt spid="13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/>
      <p:bldP spid="137225" grpId="0" animBg="1"/>
      <p:bldP spid="137226" grpId="0" animBg="1"/>
      <p:bldP spid="137227" grpId="0" animBg="1"/>
      <p:bldP spid="137228" grpId="0" animBg="1"/>
      <p:bldP spid="137229" grpId="0" animBg="1"/>
      <p:bldP spid="137230" grpId="0" animBg="1"/>
      <p:bldP spid="137231" grpId="0" animBg="1"/>
      <p:bldP spid="137232" grpId="0" animBg="1"/>
      <p:bldP spid="1372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2600" smtClean="0">
                <a:solidFill>
                  <a:srgbClr val="FFFF00"/>
                </a:solidFill>
              </a:rPr>
              <a:t> خصوصيات ظاهري و توليدي برخي ن‍ژادهاي گوشتي گوسفند</a:t>
            </a:r>
            <a:endParaRPr lang="en-US" sz="2600" smtClean="0">
              <a:solidFill>
                <a:srgbClr val="FFFF00"/>
              </a:solidFill>
            </a:endParaRPr>
          </a:p>
        </p:txBody>
      </p:sp>
      <p:graphicFrame>
        <p:nvGraphicFramePr>
          <p:cNvPr id="133411" name="Group 1315"/>
          <p:cNvGraphicFramePr>
            <a:graphicFrameLocks noGrp="1"/>
          </p:cNvGraphicFramePr>
          <p:nvPr>
            <p:ph idx="1"/>
          </p:nvPr>
        </p:nvGraphicFramePr>
        <p:xfrm>
          <a:off x="152400" y="1371600"/>
          <a:ext cx="8763000" cy="4473512"/>
        </p:xfrm>
        <a:graphic>
          <a:graphicData uri="http://schemas.openxmlformats.org/drawingml/2006/table">
            <a:tbl>
              <a:tblPr/>
              <a:tblGrid>
                <a:gridCol w="546100"/>
                <a:gridCol w="552450"/>
                <a:gridCol w="546100"/>
                <a:gridCol w="546100"/>
                <a:gridCol w="549275"/>
                <a:gridCol w="547688"/>
                <a:gridCol w="544512"/>
                <a:gridCol w="547688"/>
                <a:gridCol w="549275"/>
                <a:gridCol w="547687"/>
                <a:gridCol w="550863"/>
                <a:gridCol w="547687"/>
                <a:gridCol w="544513"/>
                <a:gridCol w="547687"/>
                <a:gridCol w="549275"/>
                <a:gridCol w="546100"/>
              </a:tblGrid>
              <a:tr h="6000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افشاري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شال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بختياري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مهربان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كردي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مغاني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قزل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واحد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صفت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A50021"/>
                        </a:gs>
                      </a:gsLst>
                      <a:lin ang="5400000" scaled="1"/>
                    </a:gra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9900"/>
                        </a:gs>
                        <a:gs pos="100000">
                          <a:srgbClr val="CC9900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83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74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75-70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90-80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75-70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90-80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80-74</a:t>
                      </a: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0"/>
                            <a:invGamma/>
                          </a:schemeClr>
                        </a:gs>
                      </a:gsLst>
                      <a:path path="rect">
                        <a:fillToRect l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قد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73-70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76-72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75-72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72-66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60-55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0"/>
                            <a:invGamma/>
                          </a:schemeClr>
                        </a:gs>
                      </a:gsLst>
                      <a:path path="rect">
                        <a:fillToRect l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طول بدن 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0"/>
                            <a:invGamma/>
                          </a:schemeClr>
                        </a:gs>
                      </a:gsLst>
                      <a:path path="rect">
                        <a:fillToRect l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تولد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60-52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80-70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58-50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115-90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68-58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75-65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55-50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70-65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50-45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55-50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90-85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65-55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0"/>
                            <a:invGamma/>
                          </a:schemeClr>
                        </a:gs>
                      </a:gsLst>
                      <a:path path="rect">
                        <a:fillToRect l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بلوغ جسمي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30-20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10-5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13-8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10-7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7-5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15-10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46275"/>
                            <a:invGamma/>
                          </a:schemeClr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درصد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2"/>
                        </a:gs>
                        <a:gs pos="100000">
                          <a:schemeClr val="accent2">
                            <a:gamma/>
                            <a:shade val="0"/>
                            <a:invGamma/>
                          </a:schemeClr>
                        </a:gs>
                      </a:gsLst>
                      <a:path path="rect">
                        <a:fillToRect l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دوقلوزايي</a:t>
                      </a:r>
                      <a:endParaRPr kumimoji="0" lang="en-US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sp>
        <p:nvSpPr>
          <p:cNvPr id="133405" name="Text Box 1309"/>
          <p:cNvSpPr txBox="1">
            <a:spLocks noChangeArrowheads="1"/>
          </p:cNvSpPr>
          <p:nvPr/>
        </p:nvSpPr>
        <p:spPr bwMode="auto">
          <a:xfrm>
            <a:off x="838200" y="6019800"/>
            <a:ext cx="7543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a-IR" sz="2600" b="0">
                <a:solidFill>
                  <a:srgbClr val="66FFFF"/>
                </a:solidFill>
              </a:rPr>
              <a:t>از نژادهاي گوشتي بز ميتوان به بنگال ، بوئر، سوريه  اشاره كرد.</a:t>
            </a:r>
            <a:endParaRPr lang="en-US" sz="2600" b="0">
              <a:solidFill>
                <a:srgbClr val="66FFFF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3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  <p:bldP spid="1334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3200" smtClean="0">
                <a:solidFill>
                  <a:srgbClr val="FFFF00"/>
                </a:solidFill>
              </a:rPr>
              <a:t>نژادهاي مهم گاو گوشتي دنيا</a:t>
            </a:r>
            <a:endParaRPr lang="en-US" sz="3200" smtClean="0">
              <a:solidFill>
                <a:srgbClr val="FFFF00"/>
              </a:solidFill>
            </a:endParaRPr>
          </a:p>
        </p:txBody>
      </p:sp>
      <p:graphicFrame>
        <p:nvGraphicFramePr>
          <p:cNvPr id="134319" name="Group 175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458200" cy="5577840"/>
        </p:xfrm>
        <a:graphic>
          <a:graphicData uri="http://schemas.openxmlformats.org/drawingml/2006/table">
            <a:tbl>
              <a:tblPr/>
              <a:tblGrid>
                <a:gridCol w="1174750"/>
                <a:gridCol w="1241425"/>
                <a:gridCol w="1209675"/>
                <a:gridCol w="1206500"/>
                <a:gridCol w="1209675"/>
                <a:gridCol w="1206500"/>
                <a:gridCol w="1209675"/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اضافه وزن روزانه</a:t>
                      </a: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بازدهي گوشت 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عادت پذيري 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در 3 سالگي 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رنگ بدن 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منشأ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نژاد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336600"/>
                        </a:gs>
                        <a:gs pos="100000">
                          <a:srgbClr val="3366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1.5 - 1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سريع عادت ميكند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800 - 1150 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سفيد شيري با موهاي مجعد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فرانسه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شارولز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62 - 60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كمتر از شارولز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نر: 1000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ماده:600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خرمايي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فرانسه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ليموزين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بسيار بالا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500 - 550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بدن قرمز – صورت سفيد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انگلستان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هرفورد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سفيد يكدست يا قرمزويا سرخ طلايي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انگلستان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شورت هورن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شبيه ليموزين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450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سياه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اسكاتلند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آبردين آنگوس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70 - 65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نر:1250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ماده:750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اغلب سفيد يكدست –ابلق سياه وسفيد و قرمز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جنوب بلژيك وشمال فرانسه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بلان بلوبلژ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مقاومت بالا به كم آبي و بيماريها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خاكستري و قرمز تيره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شمال آمريكا وشبه قاره هند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  <a:gs pos="50000">
                          <a:srgbClr val="6600CC"/>
                        </a:gs>
                        <a:gs pos="100000">
                          <a:srgbClr val="6600CC">
                            <a:gamma/>
                            <a:shade val="44314"/>
                            <a:invGamma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براهما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6600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4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4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990600"/>
            <a:ext cx="4800600" cy="685800"/>
          </a:xfrm>
          <a:solidFill>
            <a:srgbClr val="003300"/>
          </a:solidFill>
          <a:ln w="15875">
            <a:solidFill>
              <a:srgbClr val="808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خصوصيات شش ن‍‍ژاد اصلي گاو شيري</a:t>
            </a:r>
            <a:endParaRPr lang="en-US" sz="2400" smtClean="0">
              <a:solidFill>
                <a:srgbClr val="FFFF00"/>
              </a:solidFill>
            </a:endParaRPr>
          </a:p>
        </p:txBody>
      </p:sp>
      <p:graphicFrame>
        <p:nvGraphicFramePr>
          <p:cNvPr id="139550" name="Group 286"/>
          <p:cNvGraphicFramePr>
            <a:graphicFrameLocks noGrp="1"/>
          </p:cNvGraphicFramePr>
          <p:nvPr>
            <p:ph idx="1"/>
          </p:nvPr>
        </p:nvGraphicFramePr>
        <p:xfrm>
          <a:off x="304800" y="1905000"/>
          <a:ext cx="8534400" cy="4321178"/>
        </p:xfrm>
        <a:graphic>
          <a:graphicData uri="http://schemas.openxmlformats.org/drawingml/2006/table">
            <a:tbl>
              <a:tblPr/>
              <a:tblGrid>
                <a:gridCol w="1176338"/>
                <a:gridCol w="1174750"/>
                <a:gridCol w="1176337"/>
                <a:gridCol w="1174750"/>
                <a:gridCol w="1176338"/>
                <a:gridCol w="1174750"/>
                <a:gridCol w="566737"/>
                <a:gridCol w="9144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شورت هورن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جرسي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هلشتاين 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گرنزي 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براون سوئيس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اير شاير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مشخصات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>
                            <a:gamma/>
                            <a:shade val="22353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636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454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682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636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545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مطلوب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955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682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773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841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متوسط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عالي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عالي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قدرت چرا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دير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زود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دير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زود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دير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متوسط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بلوغ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گوساله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ضعيف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عالي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ضعيف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عالي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ارزش گوشت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انگلستان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جرسي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هلند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گرنزي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سوئيس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اسكاتلند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7A5100">
                            <a:gamma/>
                            <a:shade val="6275"/>
                            <a:invGamma/>
                          </a:srgbClr>
                        </a:gs>
                        <a:gs pos="100000">
                          <a:srgbClr val="7A5100"/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موطن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3012"/>
                        </a:gs>
                        <a:gs pos="30000">
                          <a:srgbClr val="A65528"/>
                        </a:gs>
                        <a:gs pos="70000">
                          <a:srgbClr val="D49E6C"/>
                        </a:gs>
                        <a:gs pos="100000">
                          <a:srgbClr val="D6B19C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9551" name="Oval 287"/>
          <p:cNvSpPr>
            <a:spLocks noChangeArrowheads="1"/>
          </p:cNvSpPr>
          <p:nvPr/>
        </p:nvSpPr>
        <p:spPr bwMode="auto">
          <a:xfrm>
            <a:off x="3048000" y="4724400"/>
            <a:ext cx="381000" cy="381000"/>
          </a:xfrm>
          <a:prstGeom prst="ellipse">
            <a:avLst/>
          </a:prstGeom>
          <a:solidFill>
            <a:schemeClr val="accent1">
              <a:alpha val="23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552" name="Oval 288"/>
          <p:cNvSpPr>
            <a:spLocks noChangeArrowheads="1"/>
          </p:cNvSpPr>
          <p:nvPr/>
        </p:nvSpPr>
        <p:spPr bwMode="auto">
          <a:xfrm>
            <a:off x="2971800" y="5257800"/>
            <a:ext cx="457200" cy="381000"/>
          </a:xfrm>
          <a:prstGeom prst="ellipse">
            <a:avLst/>
          </a:prstGeom>
          <a:solidFill>
            <a:schemeClr val="accent1">
              <a:alpha val="28999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9553" name="Oval 289"/>
          <p:cNvSpPr>
            <a:spLocks noChangeArrowheads="1"/>
          </p:cNvSpPr>
          <p:nvPr/>
        </p:nvSpPr>
        <p:spPr bwMode="auto">
          <a:xfrm>
            <a:off x="2895600" y="3200400"/>
            <a:ext cx="685800" cy="381000"/>
          </a:xfrm>
          <a:prstGeom prst="ellipse">
            <a:avLst/>
          </a:prstGeom>
          <a:solidFill>
            <a:schemeClr val="accent1">
              <a:alpha val="32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9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9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9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9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9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9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animBg="1"/>
      <p:bldP spid="139551" grpId="0" animBg="1"/>
      <p:bldP spid="139552" grpId="0" animBg="1"/>
      <p:bldP spid="1395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4572000" cy="457200"/>
          </a:xfrm>
          <a:solidFill>
            <a:srgbClr val="800000">
              <a:alpha val="46001"/>
            </a:srgbClr>
          </a:solidFill>
          <a:ln>
            <a:solidFill>
              <a:srgbClr val="CCCC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a-IR" sz="2000" b="1" smtClean="0"/>
              <a:t>مشخصات كلي روشها ي مختلف توليد گوشت گاو</a:t>
            </a:r>
            <a:endParaRPr lang="en-US" sz="2000" b="1" smtClean="0"/>
          </a:p>
        </p:txBody>
      </p:sp>
      <p:graphicFrame>
        <p:nvGraphicFramePr>
          <p:cNvPr id="142488" name="Group 152"/>
          <p:cNvGraphicFramePr>
            <a:graphicFrameLocks noGrp="1"/>
          </p:cNvGraphicFramePr>
          <p:nvPr>
            <p:ph idx="1"/>
          </p:nvPr>
        </p:nvGraphicFramePr>
        <p:xfrm>
          <a:off x="228600" y="990600"/>
          <a:ext cx="8534400" cy="5514912"/>
        </p:xfrm>
        <a:graphic>
          <a:graphicData uri="http://schemas.openxmlformats.org/drawingml/2006/table">
            <a:tbl>
              <a:tblPr/>
              <a:tblGrid>
                <a:gridCol w="1828800"/>
                <a:gridCol w="2133600"/>
                <a:gridCol w="2438400"/>
                <a:gridCol w="213360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سن كشتار دام(ماه) 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6600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مواد خوراكي عمده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6600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ن‍ژادها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6600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روشهاي پرواربندي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6600"/>
                        </a:gs>
                      </a:gsLst>
                      <a:lin ang="27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 – 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هنگام از شير گيري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علوفه مرتع(غذاي مادر)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آميخته هاي نژاد گوشتي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شير مادر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12 – 11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مواد متراكم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فريزين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دامهاي بزرگ جثه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فريزين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مواد متراكم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 – 14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مواد متراكم و علوفه ذخيره شده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آميخته هاي نژاد گوشتي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در مراكز پرواربندي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17 – 14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سيلوي علوفه مرتع و سيلوي ذرت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فريزين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نژاد گوشتي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فريزين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علوفه سيلوشده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24 – 16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علوفه ذخيره شده و ضايعات كشاورزي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آميخته هاي نژادگوشتي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فريزين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نزاد گوشتي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فراورده هاي فرعي كشاورزي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18 – 15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چرا در مرتع،علوفه ذخيره شده و مواد متراكم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فريزين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نژاد گوشتي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فريزين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علوفه مرتع و مواد متراكم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24 – 20 نژاد شيري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24 – 16 نژاد گوشتي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چرا در مرتع و علوفه ذخيره شده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فريزين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نژاد گوشتي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فريزين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8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آميخته هاي گوشتي از شير گرفته شده در مرتع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تغذيه با علوفه مرتع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50021"/>
                        </a:gs>
                        <a:gs pos="100000">
                          <a:srgbClr val="FFCC0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42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2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4187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2000" b="1" smtClean="0">
                <a:solidFill>
                  <a:srgbClr val="FFFF00"/>
                </a:solidFill>
              </a:rPr>
              <a:t>اهداف عملكرد دامها در روشهاي مختلف پرواربندي و توليد گوشت گاو</a:t>
            </a:r>
            <a:endParaRPr lang="en-US" sz="2000" b="1" smtClean="0">
              <a:solidFill>
                <a:srgbClr val="FFFF00"/>
              </a:solidFill>
            </a:endParaRPr>
          </a:p>
        </p:txBody>
      </p:sp>
      <p:graphicFrame>
        <p:nvGraphicFramePr>
          <p:cNvPr id="144586" name="Group 202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153400" cy="5354004"/>
        </p:xfrm>
        <a:graphic>
          <a:graphicData uri="http://schemas.openxmlformats.org/drawingml/2006/table">
            <a:tbl>
              <a:tblPr/>
              <a:tblGrid>
                <a:gridCol w="1282700"/>
                <a:gridCol w="1831975"/>
                <a:gridCol w="1557338"/>
                <a:gridCol w="1465262"/>
                <a:gridCol w="2016125"/>
              </a:tblGrid>
              <a:tr h="6175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اهداف عملكرد دامها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روشهاي پرواربندي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مواد متراكم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علوفه ذخيره شده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در موقع كشتار(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افزايش وزن روزانه(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2174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تن ماده خشك براي هر راس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 – 250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شير مادر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مواد متراكم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در مركز پرواربندي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علوفه سيلو شده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فراورده هاي فرعي كشاورزي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علوفه مرتع و مواد متراكم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00FF"/>
                        </a:gs>
                        <a:gs pos="50000">
                          <a:srgbClr val="CC00FF">
                            <a:gamma/>
                            <a:shade val="68627"/>
                            <a:invGamma/>
                          </a:srgbClr>
                        </a:gs>
                        <a:gs pos="100000">
                          <a:srgbClr val="CC00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تغذيه با علوفه مرتع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00000"/>
                        </a:gs>
                        <a:gs pos="100000">
                          <a:srgbClr val="D0000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7813"/>
            <a:ext cx="5181600" cy="636587"/>
          </a:xfr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3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CCCC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fa-IR" sz="2800" b="1" smtClean="0"/>
              <a:t>عوامل اصلي رشد</a:t>
            </a:r>
            <a:endParaRPr lang="en-US" sz="2800" b="1" smtClean="0"/>
          </a:p>
        </p:txBody>
      </p:sp>
      <p:sp>
        <p:nvSpPr>
          <p:cNvPr id="146436" name="AutoShape 4"/>
          <p:cNvSpPr>
            <a:spLocks noChangeArrowheads="1"/>
          </p:cNvSpPr>
          <p:nvPr/>
        </p:nvSpPr>
        <p:spPr bwMode="auto">
          <a:xfrm>
            <a:off x="7239000" y="3124200"/>
            <a:ext cx="1676400" cy="762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C000C"/>
              </a:gs>
              <a:gs pos="50000">
                <a:srgbClr val="A50021"/>
              </a:gs>
              <a:gs pos="100000">
                <a:srgbClr val="3C000C"/>
              </a:gs>
            </a:gsLst>
            <a:lin ang="2700000" scaled="1"/>
          </a:gradFill>
          <a:ln w="38100">
            <a:solidFill>
              <a:srgbClr val="CC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66FFFF"/>
                </a:solidFill>
              </a:rPr>
              <a:t>عوامل اصلي رشد</a:t>
            </a:r>
            <a:endParaRPr lang="en-US" sz="1800">
              <a:solidFill>
                <a:srgbClr val="66FFFF"/>
              </a:solidFill>
            </a:endParaRPr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H="1" flipV="1">
            <a:off x="6400800" y="2590800"/>
            <a:ext cx="838200" cy="914400"/>
          </a:xfrm>
          <a:prstGeom prst="line">
            <a:avLst/>
          </a:prstGeom>
          <a:noFill/>
          <a:ln w="38100">
            <a:solidFill>
              <a:srgbClr val="CC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38" name="Line 6"/>
          <p:cNvSpPr>
            <a:spLocks noChangeShapeType="1"/>
          </p:cNvSpPr>
          <p:nvPr/>
        </p:nvSpPr>
        <p:spPr bwMode="auto">
          <a:xfrm flipH="1">
            <a:off x="6477000" y="3505200"/>
            <a:ext cx="762000" cy="1066800"/>
          </a:xfrm>
          <a:prstGeom prst="line">
            <a:avLst/>
          </a:prstGeom>
          <a:noFill/>
          <a:ln w="38100">
            <a:solidFill>
              <a:srgbClr val="CC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39" name="AutoShape 7"/>
          <p:cNvSpPr>
            <a:spLocks noChangeArrowheads="1"/>
          </p:cNvSpPr>
          <p:nvPr/>
        </p:nvSpPr>
        <p:spPr bwMode="auto">
          <a:xfrm>
            <a:off x="5105400" y="2362200"/>
            <a:ext cx="12192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6600"/>
              </a:gs>
              <a:gs pos="100000">
                <a:srgbClr val="5E2F00"/>
              </a:gs>
            </a:gsLst>
            <a:path path="rect">
              <a:fillToRect l="100000" t="100000"/>
            </a:path>
          </a:gradFill>
          <a:ln w="38100">
            <a:solidFill>
              <a:srgbClr val="CC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600">
                <a:solidFill>
                  <a:srgbClr val="FFFFCC"/>
                </a:solidFill>
              </a:rPr>
              <a:t>عوامل دروني </a:t>
            </a:r>
            <a:endParaRPr lang="en-US" sz="1600">
              <a:solidFill>
                <a:srgbClr val="FFFFCC"/>
              </a:solidFill>
            </a:endParaRPr>
          </a:p>
        </p:txBody>
      </p:sp>
      <p:sp>
        <p:nvSpPr>
          <p:cNvPr id="146440" name="AutoShape 8"/>
          <p:cNvSpPr>
            <a:spLocks noChangeArrowheads="1"/>
          </p:cNvSpPr>
          <p:nvPr/>
        </p:nvSpPr>
        <p:spPr bwMode="auto">
          <a:xfrm>
            <a:off x="5181600" y="4343400"/>
            <a:ext cx="1219200" cy="533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6600"/>
              </a:gs>
              <a:gs pos="100000">
                <a:srgbClr val="5E2F00"/>
              </a:gs>
            </a:gsLst>
            <a:path path="rect">
              <a:fillToRect l="100000" t="100000"/>
            </a:path>
          </a:gradFill>
          <a:ln w="38100">
            <a:solidFill>
              <a:srgbClr val="CCCC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600">
                <a:solidFill>
                  <a:srgbClr val="FFFFCC"/>
                </a:solidFill>
              </a:rPr>
              <a:t>عوامل بيروني</a:t>
            </a:r>
            <a:endParaRPr lang="en-US" sz="1600">
              <a:solidFill>
                <a:srgbClr val="FFFFCC"/>
              </a:solidFill>
            </a:endParaRPr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 flipH="1">
            <a:off x="4191000" y="2667000"/>
            <a:ext cx="914400" cy="0"/>
          </a:xfrm>
          <a:prstGeom prst="line">
            <a:avLst/>
          </a:prstGeom>
          <a:noFill/>
          <a:ln w="38100">
            <a:solidFill>
              <a:srgbClr val="CC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 flipH="1">
            <a:off x="4267200" y="4648200"/>
            <a:ext cx="914400" cy="0"/>
          </a:xfrm>
          <a:prstGeom prst="line">
            <a:avLst/>
          </a:prstGeom>
          <a:noFill/>
          <a:ln w="38100">
            <a:solidFill>
              <a:srgbClr val="CC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43" name="Text Box 11"/>
          <p:cNvSpPr txBox="1">
            <a:spLocks noChangeArrowheads="1"/>
          </p:cNvSpPr>
          <p:nvPr/>
        </p:nvSpPr>
        <p:spPr bwMode="auto">
          <a:xfrm>
            <a:off x="228600" y="2209800"/>
            <a:ext cx="3886200" cy="863600"/>
          </a:xfrm>
          <a:prstGeom prst="rect">
            <a:avLst/>
          </a:prstGeom>
          <a:solidFill>
            <a:srgbClr val="808000">
              <a:alpha val="43921"/>
            </a:srgbClr>
          </a:solidFill>
          <a:ln w="38100">
            <a:solidFill>
              <a:srgbClr val="99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600">
                <a:solidFill>
                  <a:srgbClr val="CCFFFF"/>
                </a:solidFill>
              </a:rPr>
              <a:t>خواص ارثي وخصوصيات اعضاي داخلي بدن(غدد اندوكرين مثل هيپوفيز،تيروئيد،تيموس،فوق كليوي ، تخمدان و بيضه)</a:t>
            </a:r>
            <a:endParaRPr lang="en-US" sz="1600">
              <a:solidFill>
                <a:srgbClr val="CCFFFF"/>
              </a:solidFill>
            </a:endParaRPr>
          </a:p>
        </p:txBody>
      </p:sp>
      <p:sp>
        <p:nvSpPr>
          <p:cNvPr id="146445" name="Line 13"/>
          <p:cNvSpPr>
            <a:spLocks noChangeShapeType="1"/>
          </p:cNvSpPr>
          <p:nvPr/>
        </p:nvSpPr>
        <p:spPr bwMode="auto">
          <a:xfrm flipH="1">
            <a:off x="4191000" y="2667000"/>
            <a:ext cx="914400" cy="990600"/>
          </a:xfrm>
          <a:prstGeom prst="line">
            <a:avLst/>
          </a:prstGeom>
          <a:noFill/>
          <a:ln w="38100">
            <a:solidFill>
              <a:srgbClr val="CC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762000" y="3505200"/>
            <a:ext cx="3308350" cy="374650"/>
          </a:xfrm>
          <a:prstGeom prst="rect">
            <a:avLst/>
          </a:prstGeom>
          <a:solidFill>
            <a:srgbClr val="808000">
              <a:alpha val="44000"/>
            </a:srgbClr>
          </a:solidFill>
          <a:ln w="38100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16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عامل داخلي به نوع و مقدار غذا بستگي ندارند</a:t>
            </a:r>
            <a:endParaRPr lang="en-US" sz="160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1295400" y="4419600"/>
            <a:ext cx="2865438" cy="388938"/>
          </a:xfrm>
          <a:prstGeom prst="rect">
            <a:avLst/>
          </a:prstGeom>
          <a:solidFill>
            <a:srgbClr val="808000">
              <a:alpha val="43921"/>
            </a:srgbClr>
          </a:solidFill>
          <a:ln w="38100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a-IR" sz="1700">
                <a:solidFill>
                  <a:srgbClr val="CCFFFF"/>
                </a:solidFill>
              </a:rPr>
              <a:t>متكي به تغذيه و روش نگهداري است</a:t>
            </a:r>
            <a:endParaRPr lang="en-US" sz="1700">
              <a:solidFill>
                <a:srgbClr val="CCFFFF"/>
              </a:solidFill>
            </a:endParaRPr>
          </a:p>
        </p:txBody>
      </p:sp>
      <p:sp>
        <p:nvSpPr>
          <p:cNvPr id="146448" name="Text Box 16"/>
          <p:cNvSpPr txBox="1">
            <a:spLocks noChangeArrowheads="1"/>
          </p:cNvSpPr>
          <p:nvPr/>
        </p:nvSpPr>
        <p:spPr bwMode="auto">
          <a:xfrm>
            <a:off x="4495800" y="5257800"/>
            <a:ext cx="441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a-IR" sz="1600">
                <a:solidFill>
                  <a:srgbClr val="66FFFF"/>
                </a:solidFill>
              </a:rPr>
              <a:t>تكامل اسكلت و رشد استخوان كاملا به تغذيه وابسته نيست</a:t>
            </a:r>
            <a:endParaRPr lang="en-US" sz="1600">
              <a:solidFill>
                <a:srgbClr val="66FFFF"/>
              </a:solidFill>
            </a:endParaRPr>
          </a:p>
        </p:txBody>
      </p:sp>
      <p:sp>
        <p:nvSpPr>
          <p:cNvPr id="146449" name="Text Box 17"/>
          <p:cNvSpPr txBox="1">
            <a:spLocks noChangeArrowheads="1"/>
          </p:cNvSpPr>
          <p:nvPr/>
        </p:nvSpPr>
        <p:spPr bwMode="auto">
          <a:xfrm>
            <a:off x="304800" y="5867400"/>
            <a:ext cx="2590800" cy="817563"/>
          </a:xfrm>
          <a:prstGeom prst="rect">
            <a:avLst/>
          </a:prstGeom>
          <a:gradFill rotWithShape="1">
            <a:gsLst>
              <a:gs pos="0">
                <a:srgbClr val="0000CC">
                  <a:gamma/>
                  <a:shade val="36078"/>
                  <a:invGamma/>
                </a:srgbClr>
              </a:gs>
              <a:gs pos="100000">
                <a:srgbClr val="0000CC"/>
              </a:gs>
            </a:gsLst>
            <a:lin ang="5400000" scaled="1"/>
          </a:gradFill>
          <a:ln w="381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فقر غذايي </a:t>
            </a:r>
          </a:p>
          <a:p>
            <a:pPr algn="ctr">
              <a:spcBef>
                <a:spcPct val="50000"/>
              </a:spcBef>
              <a:defRPr/>
            </a:pPr>
            <a:r>
              <a:rPr lang="fa-IR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(كمتر از احتياجات نگهداري)</a:t>
            </a:r>
            <a:endParaRPr lang="en-US" sz="1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6450" name="Line 18"/>
          <p:cNvSpPr>
            <a:spLocks noChangeShapeType="1"/>
          </p:cNvSpPr>
          <p:nvPr/>
        </p:nvSpPr>
        <p:spPr bwMode="auto">
          <a:xfrm flipV="1">
            <a:off x="2895600" y="5943600"/>
            <a:ext cx="457200" cy="30480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51" name="Line 19"/>
          <p:cNvSpPr>
            <a:spLocks noChangeShapeType="1"/>
          </p:cNvSpPr>
          <p:nvPr/>
        </p:nvSpPr>
        <p:spPr bwMode="auto">
          <a:xfrm>
            <a:off x="2895600" y="6248400"/>
            <a:ext cx="457200" cy="30480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6452" name="Text Box 20"/>
          <p:cNvSpPr txBox="1">
            <a:spLocks noChangeArrowheads="1"/>
          </p:cNvSpPr>
          <p:nvPr/>
        </p:nvSpPr>
        <p:spPr bwMode="auto">
          <a:xfrm>
            <a:off x="3657600" y="57912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رشد استخوان تا 6 ماه متوقف نمي شود</a:t>
            </a:r>
            <a:endParaRPr lang="en-US" sz="180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3657600" y="64008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رشد عضلات متوقف مي شود</a:t>
            </a:r>
            <a:endParaRPr lang="en-US" sz="180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5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46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46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92" decel="100000"/>
                                        <p:tgtEl>
                                          <p:spTgt spid="1464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192" decel="100000"/>
                                        <p:tgtEl>
                                          <p:spTgt spid="1464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1" dur="192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3" dur="192" fill="hold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464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6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64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6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46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decel="100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nimBg="1"/>
      <p:bldP spid="146439" grpId="0" animBg="1"/>
      <p:bldP spid="146440" grpId="0" animBg="1"/>
      <p:bldP spid="146443" grpId="0" animBg="1"/>
      <p:bldP spid="146446" grpId="0" animBg="1"/>
      <p:bldP spid="146447" grpId="0" animBg="1"/>
      <p:bldP spid="146448" grpId="0"/>
      <p:bldP spid="146449" grpId="0" animBg="1"/>
      <p:bldP spid="146452" grpId="0"/>
      <p:bldP spid="1464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5" name="Rectangle 5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5410200" cy="560388"/>
          </a:xfrm>
        </p:spPr>
        <p:txBody>
          <a:bodyPr/>
          <a:lstStyle/>
          <a:p>
            <a:pPr eaLnBrk="1" hangingPunct="1"/>
            <a:r>
              <a:rPr lang="fa-IR" sz="2000" b="1" smtClean="0">
                <a:solidFill>
                  <a:srgbClr val="FFFF00"/>
                </a:solidFill>
                <a:effectLst/>
              </a:rPr>
              <a:t>عوامل تغيير رشد حيوان در مراحل مختلف زندگي حيوان </a:t>
            </a:r>
            <a:endParaRPr lang="en-US" sz="2000" b="1" smtClean="0">
              <a:solidFill>
                <a:srgbClr val="FFFF00"/>
              </a:solidFill>
              <a:effectLst/>
            </a:endParaRPr>
          </a:p>
        </p:txBody>
      </p:sp>
      <p:sp>
        <p:nvSpPr>
          <p:cNvPr id="148488" name="Oval 8"/>
          <p:cNvSpPr>
            <a:spLocks noChangeArrowheads="1"/>
          </p:cNvSpPr>
          <p:nvPr/>
        </p:nvSpPr>
        <p:spPr bwMode="auto">
          <a:xfrm>
            <a:off x="3886200" y="2819400"/>
            <a:ext cx="1905000" cy="1905000"/>
          </a:xfrm>
          <a:prstGeom prst="ellipse">
            <a:avLst/>
          </a:prstGeom>
          <a:gradFill rotWithShape="1">
            <a:gsLst>
              <a:gs pos="0">
                <a:srgbClr val="00CC00">
                  <a:gamma/>
                  <a:shade val="46275"/>
                  <a:invGamma/>
                </a:srgbClr>
              </a:gs>
              <a:gs pos="50000">
                <a:srgbClr val="00CC00"/>
              </a:gs>
              <a:gs pos="100000">
                <a:srgbClr val="00CC00">
                  <a:gamma/>
                  <a:shade val="46275"/>
                  <a:invGamma/>
                </a:srgbClr>
              </a:gs>
            </a:gsLst>
            <a:lin ang="5400000" scaled="1"/>
          </a:gradFill>
          <a:ln w="38100">
            <a:solidFill>
              <a:srgbClr val="99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علل تغيير رشد</a:t>
            </a:r>
          </a:p>
          <a:p>
            <a:pPr algn="ctr">
              <a:defRPr/>
            </a:pPr>
            <a:r>
              <a:rPr lang="fa-IR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در مراحل مختلف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8489" name="Line 9"/>
          <p:cNvSpPr>
            <a:spLocks noChangeShapeType="1"/>
          </p:cNvSpPr>
          <p:nvPr/>
        </p:nvSpPr>
        <p:spPr bwMode="auto">
          <a:xfrm flipV="1">
            <a:off x="4800600" y="20574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0" name="Line 10"/>
          <p:cNvSpPr>
            <a:spLocks noChangeShapeType="1"/>
          </p:cNvSpPr>
          <p:nvPr/>
        </p:nvSpPr>
        <p:spPr bwMode="auto">
          <a:xfrm flipH="1">
            <a:off x="3352800" y="4114800"/>
            <a:ext cx="6096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1" name="Line 11"/>
          <p:cNvSpPr>
            <a:spLocks noChangeShapeType="1"/>
          </p:cNvSpPr>
          <p:nvPr/>
        </p:nvSpPr>
        <p:spPr bwMode="auto">
          <a:xfrm>
            <a:off x="5715000" y="4114800"/>
            <a:ext cx="685800" cy="381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3962400" y="1143000"/>
            <a:ext cx="1676400" cy="914400"/>
          </a:xfrm>
          <a:prstGeom prst="rect">
            <a:avLst/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>
                <a:solidFill>
                  <a:srgbClr val="66FFFF"/>
                </a:solidFill>
              </a:rPr>
              <a:t>مرحله جنيني</a:t>
            </a:r>
            <a:endParaRPr lang="en-US" sz="2000">
              <a:solidFill>
                <a:srgbClr val="66FFFF"/>
              </a:solidFill>
            </a:endParaRPr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2133600" y="4495800"/>
            <a:ext cx="1676400" cy="914400"/>
          </a:xfrm>
          <a:prstGeom prst="rect">
            <a:avLst/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>
                <a:solidFill>
                  <a:srgbClr val="66FFFF"/>
                </a:solidFill>
              </a:rPr>
              <a:t>مرحله تولد تا</a:t>
            </a:r>
          </a:p>
          <a:p>
            <a:pPr algn="ctr"/>
            <a:r>
              <a:rPr lang="fa-IR" sz="2000">
                <a:solidFill>
                  <a:srgbClr val="66FFFF"/>
                </a:solidFill>
              </a:rPr>
              <a:t> آخر شيرگيري</a:t>
            </a:r>
            <a:endParaRPr lang="en-US" sz="2000">
              <a:solidFill>
                <a:srgbClr val="66FFFF"/>
              </a:solidFill>
            </a:endParaRPr>
          </a:p>
        </p:txBody>
      </p:sp>
      <p:sp>
        <p:nvSpPr>
          <p:cNvPr id="148494" name="Rectangle 14"/>
          <p:cNvSpPr>
            <a:spLocks noChangeArrowheads="1"/>
          </p:cNvSpPr>
          <p:nvPr/>
        </p:nvSpPr>
        <p:spPr bwMode="auto">
          <a:xfrm>
            <a:off x="5867400" y="4495800"/>
            <a:ext cx="1676400" cy="914400"/>
          </a:xfrm>
          <a:prstGeom prst="rect">
            <a:avLst/>
          </a:prstGeom>
          <a:gradFill rotWithShape="1"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 scaled="1"/>
          </a:gradFill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>
                <a:solidFill>
                  <a:srgbClr val="66FFFF"/>
                </a:solidFill>
              </a:rPr>
              <a:t>مرحله از</a:t>
            </a:r>
          </a:p>
          <a:p>
            <a:pPr algn="ctr"/>
            <a:r>
              <a:rPr lang="fa-IR" sz="2000">
                <a:solidFill>
                  <a:srgbClr val="66FFFF"/>
                </a:solidFill>
              </a:rPr>
              <a:t> شير گيري تا بلوغ</a:t>
            </a:r>
            <a:endParaRPr lang="en-US" sz="2000">
              <a:solidFill>
                <a:srgbClr val="66FFFF"/>
              </a:solidFill>
            </a:endParaRPr>
          </a:p>
        </p:txBody>
      </p:sp>
      <p:sp>
        <p:nvSpPr>
          <p:cNvPr id="148495" name="AutoShape 15"/>
          <p:cNvSpPr>
            <a:spLocks noChangeArrowheads="1"/>
          </p:cNvSpPr>
          <p:nvPr/>
        </p:nvSpPr>
        <p:spPr bwMode="auto">
          <a:xfrm rot="5400000">
            <a:off x="6591300" y="647700"/>
            <a:ext cx="533400" cy="1981200"/>
          </a:xfrm>
          <a:custGeom>
            <a:avLst/>
            <a:gdLst>
              <a:gd name="G0" fmla="+- 12664 0 0"/>
              <a:gd name="G1" fmla="+- 4673 0 0"/>
              <a:gd name="G2" fmla="+- 12158 0 4673"/>
              <a:gd name="G3" fmla="+- G2 0 4673"/>
              <a:gd name="G4" fmla="*/ G3 32768 32059"/>
              <a:gd name="G5" fmla="*/ G4 1 2"/>
              <a:gd name="G6" fmla="+- 21600 0 12664"/>
              <a:gd name="G7" fmla="*/ G6 4673 6079"/>
              <a:gd name="G8" fmla="+- G7 12664 0"/>
              <a:gd name="T0" fmla="*/ 12664 w 21600"/>
              <a:gd name="T1" fmla="*/ 0 h 21600"/>
              <a:gd name="T2" fmla="*/ 12664 w 21600"/>
              <a:gd name="T3" fmla="*/ 12158 h 21600"/>
              <a:gd name="T4" fmla="*/ 14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64" y="0"/>
                </a:lnTo>
                <a:lnTo>
                  <a:pt x="12664" y="4673"/>
                </a:lnTo>
                <a:lnTo>
                  <a:pt x="12427" y="4673"/>
                </a:lnTo>
                <a:cubicBezTo>
                  <a:pt x="5564" y="4673"/>
                  <a:pt x="0" y="8024"/>
                  <a:pt x="0" y="12158"/>
                </a:cubicBezTo>
                <a:lnTo>
                  <a:pt x="0" y="21600"/>
                </a:lnTo>
                <a:lnTo>
                  <a:pt x="2874" y="21600"/>
                </a:lnTo>
                <a:lnTo>
                  <a:pt x="2874" y="12158"/>
                </a:lnTo>
                <a:cubicBezTo>
                  <a:pt x="2874" y="9577"/>
                  <a:pt x="7151" y="7485"/>
                  <a:pt x="12427" y="7485"/>
                </a:cubicBezTo>
                <a:lnTo>
                  <a:pt x="12664" y="7485"/>
                </a:lnTo>
                <a:lnTo>
                  <a:pt x="12664" y="12158"/>
                </a:lnTo>
                <a:close/>
              </a:path>
            </a:pathLst>
          </a:custGeom>
          <a:solidFill>
            <a:srgbClr val="00CC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6" name="Text Box 16"/>
          <p:cNvSpPr txBox="1">
            <a:spLocks noChangeArrowheads="1"/>
          </p:cNvSpPr>
          <p:nvPr/>
        </p:nvSpPr>
        <p:spPr bwMode="auto">
          <a:xfrm>
            <a:off x="6172200" y="2057400"/>
            <a:ext cx="21336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</a:pPr>
            <a:r>
              <a:rPr lang="fa-IR" sz="1600"/>
              <a:t> ژنوتيپ جنين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fa-IR" sz="1600"/>
              <a:t> محيط جفت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fa-IR" sz="1600"/>
              <a:t> قدر مادر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fa-IR" sz="1600"/>
              <a:t> تغذيه دوران بارداري 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r>
              <a:rPr lang="fa-IR" sz="1600"/>
              <a:t> تعداد جنين</a:t>
            </a:r>
          </a:p>
          <a:p>
            <a:pPr algn="r" rtl="1">
              <a:spcBef>
                <a:spcPct val="50000"/>
              </a:spcBef>
              <a:buFontTx/>
              <a:buChar char="•"/>
            </a:pPr>
            <a:endParaRPr lang="en-US" sz="1600"/>
          </a:p>
        </p:txBody>
      </p:sp>
      <p:sp>
        <p:nvSpPr>
          <p:cNvPr id="148497" name="AutoShape 17"/>
          <p:cNvSpPr>
            <a:spLocks noChangeArrowheads="1"/>
          </p:cNvSpPr>
          <p:nvPr/>
        </p:nvSpPr>
        <p:spPr bwMode="auto">
          <a:xfrm rot="5400000">
            <a:off x="7962900" y="4305300"/>
            <a:ext cx="457200" cy="1143000"/>
          </a:xfrm>
          <a:custGeom>
            <a:avLst/>
            <a:gdLst>
              <a:gd name="G0" fmla="+- 12664 0 0"/>
              <a:gd name="G1" fmla="+- 4673 0 0"/>
              <a:gd name="G2" fmla="+- 12158 0 4673"/>
              <a:gd name="G3" fmla="+- G2 0 4673"/>
              <a:gd name="G4" fmla="*/ G3 32768 32059"/>
              <a:gd name="G5" fmla="*/ G4 1 2"/>
              <a:gd name="G6" fmla="+- 21600 0 12664"/>
              <a:gd name="G7" fmla="*/ G6 4673 6079"/>
              <a:gd name="G8" fmla="+- G7 12664 0"/>
              <a:gd name="T0" fmla="*/ 12664 w 21600"/>
              <a:gd name="T1" fmla="*/ 0 h 21600"/>
              <a:gd name="T2" fmla="*/ 12664 w 21600"/>
              <a:gd name="T3" fmla="*/ 12158 h 21600"/>
              <a:gd name="T4" fmla="*/ 14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64" y="0"/>
                </a:lnTo>
                <a:lnTo>
                  <a:pt x="12664" y="4673"/>
                </a:lnTo>
                <a:lnTo>
                  <a:pt x="12427" y="4673"/>
                </a:lnTo>
                <a:cubicBezTo>
                  <a:pt x="5564" y="4673"/>
                  <a:pt x="0" y="8024"/>
                  <a:pt x="0" y="12158"/>
                </a:cubicBezTo>
                <a:lnTo>
                  <a:pt x="0" y="21600"/>
                </a:lnTo>
                <a:lnTo>
                  <a:pt x="2874" y="21600"/>
                </a:lnTo>
                <a:lnTo>
                  <a:pt x="2874" y="12158"/>
                </a:lnTo>
                <a:cubicBezTo>
                  <a:pt x="2874" y="9577"/>
                  <a:pt x="7151" y="7485"/>
                  <a:pt x="12427" y="7485"/>
                </a:cubicBezTo>
                <a:lnTo>
                  <a:pt x="12664" y="7485"/>
                </a:lnTo>
                <a:lnTo>
                  <a:pt x="12664" y="12158"/>
                </a:lnTo>
                <a:close/>
              </a:path>
            </a:pathLst>
          </a:custGeom>
          <a:solidFill>
            <a:srgbClr val="00CC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498" name="Text Box 18"/>
          <p:cNvSpPr txBox="1">
            <a:spLocks noChangeArrowheads="1"/>
          </p:cNvSpPr>
          <p:nvPr/>
        </p:nvSpPr>
        <p:spPr bwMode="auto">
          <a:xfrm>
            <a:off x="7315200" y="5105400"/>
            <a:ext cx="18288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ژنوتيپ گوساله 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وزن دام هنگام تولد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توليد شير مادر 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سن از شير گيري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8499" name="AutoShape 19"/>
          <p:cNvSpPr>
            <a:spLocks noChangeArrowheads="1"/>
          </p:cNvSpPr>
          <p:nvPr/>
        </p:nvSpPr>
        <p:spPr bwMode="auto">
          <a:xfrm rot="16200000">
            <a:off x="1028700" y="4076700"/>
            <a:ext cx="533400" cy="1371600"/>
          </a:xfrm>
          <a:custGeom>
            <a:avLst/>
            <a:gdLst>
              <a:gd name="G0" fmla="+- 12664 0 0"/>
              <a:gd name="G1" fmla="+- 4673 0 0"/>
              <a:gd name="G2" fmla="+- 12158 0 4673"/>
              <a:gd name="G3" fmla="+- G2 0 4673"/>
              <a:gd name="G4" fmla="*/ G3 32768 32059"/>
              <a:gd name="G5" fmla="*/ G4 1 2"/>
              <a:gd name="G6" fmla="+- 21600 0 12664"/>
              <a:gd name="G7" fmla="*/ G6 4673 6079"/>
              <a:gd name="G8" fmla="+- G7 12664 0"/>
              <a:gd name="T0" fmla="*/ 12664 w 21600"/>
              <a:gd name="T1" fmla="*/ 0 h 21600"/>
              <a:gd name="T2" fmla="*/ 12664 w 21600"/>
              <a:gd name="T3" fmla="*/ 12158 h 21600"/>
              <a:gd name="T4" fmla="*/ 14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64" y="0"/>
                </a:lnTo>
                <a:lnTo>
                  <a:pt x="12664" y="4673"/>
                </a:lnTo>
                <a:lnTo>
                  <a:pt x="12427" y="4673"/>
                </a:lnTo>
                <a:cubicBezTo>
                  <a:pt x="5564" y="4673"/>
                  <a:pt x="0" y="8024"/>
                  <a:pt x="0" y="12158"/>
                </a:cubicBezTo>
                <a:lnTo>
                  <a:pt x="0" y="21600"/>
                </a:lnTo>
                <a:lnTo>
                  <a:pt x="2874" y="21600"/>
                </a:lnTo>
                <a:lnTo>
                  <a:pt x="2874" y="12158"/>
                </a:lnTo>
                <a:cubicBezTo>
                  <a:pt x="2874" y="9577"/>
                  <a:pt x="7151" y="7485"/>
                  <a:pt x="12427" y="7485"/>
                </a:cubicBezTo>
                <a:lnTo>
                  <a:pt x="12664" y="7485"/>
                </a:lnTo>
                <a:lnTo>
                  <a:pt x="12664" y="12158"/>
                </a:lnTo>
                <a:close/>
              </a:path>
            </a:pathLst>
          </a:custGeom>
          <a:solidFill>
            <a:srgbClr val="00CC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8501" name="Text Box 21"/>
          <p:cNvSpPr txBox="1">
            <a:spLocks noChangeArrowheads="1"/>
          </p:cNvSpPr>
          <p:nvPr/>
        </p:nvSpPr>
        <p:spPr bwMode="auto">
          <a:xfrm>
            <a:off x="0" y="1828800"/>
            <a:ext cx="23622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ژنوتيپ گوساله 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جنس 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وزن دام هنگام از شيرگيري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تغذيه 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آب و هوا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نوع پرورش</a:t>
            </a:r>
          </a:p>
          <a:p>
            <a:pPr algn="r" rtl="1">
              <a:spcBef>
                <a:spcPct val="50000"/>
              </a:spcBef>
              <a:buFontTx/>
              <a:buChar char="•"/>
              <a:defRPr/>
            </a:pP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8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8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8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8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5" grpId="0"/>
      <p:bldP spid="148488" grpId="0" animBg="1"/>
      <p:bldP spid="148492" grpId="0" animBg="1"/>
      <p:bldP spid="148493" grpId="0" animBg="1"/>
      <p:bldP spid="148494" grpId="0" animBg="1"/>
      <p:bldP spid="148496" grpId="0"/>
      <p:bldP spid="148498" grpId="0"/>
      <p:bldP spid="1485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اثر تغذيه در رشد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51556" name="Text Box 4"/>
          <p:cNvSpPr txBox="1">
            <a:spLocks noChangeArrowheads="1"/>
          </p:cNvSpPr>
          <p:nvPr/>
        </p:nvSpPr>
        <p:spPr bwMode="auto">
          <a:xfrm>
            <a:off x="6477000" y="243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40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عدم تطابق با احتياجات</a:t>
            </a:r>
            <a:endParaRPr lang="en-US" sz="2400">
              <a:solidFill>
                <a:srgbClr val="CC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1557" name="Line 5"/>
          <p:cNvSpPr>
            <a:spLocks noChangeShapeType="1"/>
          </p:cNvSpPr>
          <p:nvPr/>
        </p:nvSpPr>
        <p:spPr bwMode="auto">
          <a:xfrm flipH="1" flipV="1">
            <a:off x="5943600" y="2057400"/>
            <a:ext cx="53340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58" name="Line 6"/>
          <p:cNvSpPr>
            <a:spLocks noChangeShapeType="1"/>
          </p:cNvSpPr>
          <p:nvPr/>
        </p:nvSpPr>
        <p:spPr bwMode="auto">
          <a:xfrm flipH="1">
            <a:off x="6019800" y="2667000"/>
            <a:ext cx="45720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59" name="Text Box 7"/>
          <p:cNvSpPr txBox="1">
            <a:spLocks noChangeArrowheads="1"/>
          </p:cNvSpPr>
          <p:nvPr/>
        </p:nvSpPr>
        <p:spPr bwMode="auto">
          <a:xfrm>
            <a:off x="4724400" y="19050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تغذيه نا كافي </a:t>
            </a:r>
            <a:endParaRPr lang="en-US" sz="18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1560" name="Text Box 8"/>
          <p:cNvSpPr txBox="1">
            <a:spLocks noChangeArrowheads="1"/>
          </p:cNvSpPr>
          <p:nvPr/>
        </p:nvSpPr>
        <p:spPr bwMode="auto">
          <a:xfrm>
            <a:off x="4648200" y="3200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تغذيه بيش از حد</a:t>
            </a:r>
            <a:endParaRPr lang="en-US" sz="18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1561" name="Line 9"/>
          <p:cNvSpPr>
            <a:spLocks noChangeShapeType="1"/>
          </p:cNvSpPr>
          <p:nvPr/>
        </p:nvSpPr>
        <p:spPr bwMode="auto">
          <a:xfrm flipH="1">
            <a:off x="4114800" y="2133600"/>
            <a:ext cx="6858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62" name="Line 10"/>
          <p:cNvSpPr>
            <a:spLocks noChangeShapeType="1"/>
          </p:cNvSpPr>
          <p:nvPr/>
        </p:nvSpPr>
        <p:spPr bwMode="auto">
          <a:xfrm flipH="1" flipV="1">
            <a:off x="4114800" y="2895600"/>
            <a:ext cx="5334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63" name="Text Box 11"/>
          <p:cNvSpPr txBox="1">
            <a:spLocks noChangeArrowheads="1"/>
          </p:cNvSpPr>
          <p:nvPr/>
        </p:nvSpPr>
        <p:spPr bwMode="auto">
          <a:xfrm>
            <a:off x="228600" y="2590800"/>
            <a:ext cx="4038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a-IR" sz="1500">
                <a:solidFill>
                  <a:srgbClr val="CCFF33"/>
                </a:solidFill>
              </a:rPr>
              <a:t>هر دو اثر نا مطلوب دارند و از نظر اقتصادي قابل قبول نيستند</a:t>
            </a:r>
            <a:endParaRPr lang="en-US" sz="1500">
              <a:solidFill>
                <a:srgbClr val="CCFF33"/>
              </a:solidFill>
            </a:endParaRPr>
          </a:p>
        </p:txBody>
      </p:sp>
      <p:sp>
        <p:nvSpPr>
          <p:cNvPr id="151564" name="Text Box 12"/>
          <p:cNvSpPr txBox="1">
            <a:spLocks noChangeArrowheads="1"/>
          </p:cNvSpPr>
          <p:nvPr/>
        </p:nvSpPr>
        <p:spPr bwMode="auto">
          <a:xfrm>
            <a:off x="7696200" y="38100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400">
                <a:solidFill>
                  <a:srgbClr val="CC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بنابراين:</a:t>
            </a:r>
            <a:endParaRPr lang="en-US" sz="2400">
              <a:solidFill>
                <a:srgbClr val="CC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1565" name="Text Box 13"/>
          <p:cNvSpPr txBox="1">
            <a:spLocks noChangeArrowheads="1"/>
          </p:cNvSpPr>
          <p:nvPr/>
        </p:nvSpPr>
        <p:spPr bwMode="auto">
          <a:xfrm>
            <a:off x="6477000" y="4953000"/>
            <a:ext cx="24384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Bef>
                <a:spcPct val="50000"/>
              </a:spcBef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حد مطلوب تغذيه در مراحل مختلف رشد به طور جداگانه </a:t>
            </a:r>
            <a:r>
              <a:rPr lang="fa-IR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 algn="r">
              <a:lnSpc>
                <a:spcPct val="115000"/>
              </a:lnSpc>
              <a:spcBef>
                <a:spcPct val="50000"/>
              </a:spcBef>
              <a:defRPr/>
            </a:pP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بحث ميشود.</a:t>
            </a:r>
            <a:endParaRPr lang="en-US" sz="1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1566" name="AutoShape 14"/>
          <p:cNvSpPr>
            <a:spLocks/>
          </p:cNvSpPr>
          <p:nvPr/>
        </p:nvSpPr>
        <p:spPr bwMode="auto">
          <a:xfrm>
            <a:off x="6400800" y="4343400"/>
            <a:ext cx="381000" cy="2286000"/>
          </a:xfrm>
          <a:prstGeom prst="rightBrace">
            <a:avLst>
              <a:gd name="adj1" fmla="val 50000"/>
              <a:gd name="adj2" fmla="val 50000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1567" name="Text Box 15"/>
          <p:cNvSpPr txBox="1">
            <a:spLocks noChangeArrowheads="1"/>
          </p:cNvSpPr>
          <p:nvPr/>
        </p:nvSpPr>
        <p:spPr bwMode="auto">
          <a:xfrm>
            <a:off x="3810000" y="4267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 rtl="1">
              <a:spcBef>
                <a:spcPct val="35000"/>
              </a:spcBef>
            </a:pPr>
            <a:r>
              <a:rPr lang="fa-IR" sz="1800"/>
              <a:t>1- اثر تغذيه در مراحل جنيني</a:t>
            </a:r>
            <a:endParaRPr lang="en-US" sz="1800"/>
          </a:p>
        </p:txBody>
      </p:sp>
      <p:sp>
        <p:nvSpPr>
          <p:cNvPr id="151568" name="Text Box 16"/>
          <p:cNvSpPr txBox="1">
            <a:spLocks noChangeArrowheads="1"/>
          </p:cNvSpPr>
          <p:nvPr/>
        </p:nvSpPr>
        <p:spPr bwMode="auto">
          <a:xfrm>
            <a:off x="2819400" y="51816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800"/>
              <a:t>2- اثر تغذيه دررشد قبل از مرحله شيرگيري </a:t>
            </a:r>
            <a:endParaRPr lang="en-US" sz="1800"/>
          </a:p>
        </p:txBody>
      </p:sp>
      <p:sp>
        <p:nvSpPr>
          <p:cNvPr id="151569" name="Text Box 17"/>
          <p:cNvSpPr txBox="1">
            <a:spLocks noChangeArrowheads="1"/>
          </p:cNvSpPr>
          <p:nvPr/>
        </p:nvSpPr>
        <p:spPr bwMode="auto">
          <a:xfrm>
            <a:off x="2590800" y="6096000"/>
            <a:ext cx="373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800"/>
              <a:t>3- اثر تغذيه در رشد اعضا</a:t>
            </a:r>
            <a:endParaRPr lang="en-US" sz="180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5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5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5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1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1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1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1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1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1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1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1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1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1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4" grpId="0"/>
      <p:bldP spid="151556" grpId="0"/>
      <p:bldP spid="151559" grpId="0"/>
      <p:bldP spid="151560" grpId="0"/>
      <p:bldP spid="151563" grpId="0"/>
      <p:bldP spid="151564" grpId="0"/>
      <p:bldP spid="151565" grpId="0"/>
      <p:bldP spid="151566" grpId="0" animBg="1"/>
      <p:bldP spid="151567" grpId="0"/>
      <p:bldP spid="151568" grpId="0"/>
      <p:bldP spid="1515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29" name="Group 157"/>
          <p:cNvGraphicFramePr>
            <a:graphicFrameLocks noGrp="1"/>
          </p:cNvGraphicFramePr>
          <p:nvPr>
            <p:ph/>
          </p:nvPr>
        </p:nvGraphicFramePr>
        <p:xfrm>
          <a:off x="457200" y="1981200"/>
          <a:ext cx="8382000" cy="3805239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1066800"/>
              </a:tblGrid>
              <a:tr h="5111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1378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1374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1366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1357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سال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</a:tr>
              <a:tr h="7000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36.3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جمعيت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(ميليون نفر)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كل(هزار تن)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سرانه(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كل(هزار تن)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سرانه(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كل(هزار تن)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سرانه(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كل(هزار تن)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سرانه(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مصرف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712.6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13.7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14.6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گوشت قرمز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00"/>
                    </a:soli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6.3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گوشت مرغ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00"/>
                    </a:solidFill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تخم مرغ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00"/>
                    </a:solidFill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3926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75.5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182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شير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00"/>
                    </a:solidFill>
                  </a:tcPr>
                </a:tc>
              </a:tr>
            </a:tbl>
          </a:graphicData>
        </a:graphic>
      </p:graphicFrame>
      <p:sp>
        <p:nvSpPr>
          <p:cNvPr id="10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a-IR" sz="5400" dirty="0" smtClean="0">
                <a:solidFill>
                  <a:srgbClr val="FFFF00"/>
                </a:solidFill>
              </a:rPr>
              <a:t>مقدمه</a:t>
            </a:r>
            <a:endParaRPr lang="en-US" sz="5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fa-IR" sz="2400" b="1" smtClean="0">
                <a:solidFill>
                  <a:srgbClr val="FFFF00"/>
                </a:solidFill>
              </a:rPr>
              <a:t>اثر تغذيه در دوران جنيني</a:t>
            </a:r>
            <a:endParaRPr lang="en-US" sz="2400" b="1" smtClean="0">
              <a:solidFill>
                <a:srgbClr val="FFFF00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458200" cy="1600200"/>
          </a:xfrm>
        </p:spPr>
        <p:txBody>
          <a:bodyPr/>
          <a:lstStyle/>
          <a:p>
            <a:pPr marL="0" indent="0" algn="r" rtl="1" eaLnBrk="1" hangingPunct="1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  <a:defRPr/>
            </a:pPr>
            <a:r>
              <a:rPr lang="fa-IR" sz="2000" b="1" smtClean="0"/>
              <a:t> 30 درصد از زندگي يك گوساله گوشتي كه در سن 18ماهگي كشتار مي شود مرحله جنيني است</a:t>
            </a:r>
          </a:p>
          <a:p>
            <a:pPr marL="0" indent="0" algn="r" rtl="1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( اهميت دوره جنيني )</a:t>
            </a:r>
          </a:p>
          <a:p>
            <a:pPr marL="0" indent="0" algn="r" rtl="1" eaLnBrk="1" hangingPunct="1">
              <a:lnSpc>
                <a:spcPct val="115000"/>
              </a:lnSpc>
              <a:buClr>
                <a:srgbClr val="FF0000"/>
              </a:buClr>
              <a:buSzPct val="130000"/>
              <a:buFont typeface="Wingdings" pitchFamily="2" charset="2"/>
              <a:buChar char="ü"/>
              <a:defRPr/>
            </a:pPr>
            <a:r>
              <a:rPr lang="fa-IR" sz="2000" b="1" smtClean="0"/>
              <a:t>بين مادر و جنين از نظر تامين احتياجات غذايي رقابت وجود دارد .</a:t>
            </a:r>
            <a:endParaRPr lang="en-US" sz="2000" b="1" smtClean="0"/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1828800" y="3962400"/>
            <a:ext cx="990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مادر</a:t>
            </a:r>
            <a:endParaRPr lang="en-US" sz="3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6324600" y="3962400"/>
            <a:ext cx="919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جنين</a:t>
            </a:r>
            <a:endParaRPr lang="en-US" sz="3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637" name="Freeform 13"/>
          <p:cNvSpPr>
            <a:spLocks/>
          </p:cNvSpPr>
          <p:nvPr/>
        </p:nvSpPr>
        <p:spPr bwMode="auto">
          <a:xfrm>
            <a:off x="2438400" y="3505200"/>
            <a:ext cx="40386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296" y="16"/>
              </a:cxn>
              <a:cxn ang="0">
                <a:pos x="2544" y="400"/>
              </a:cxn>
            </a:cxnLst>
            <a:rect l="0" t="0" r="r" b="b"/>
            <a:pathLst>
              <a:path w="2544" h="400">
                <a:moveTo>
                  <a:pt x="0" y="304"/>
                </a:moveTo>
                <a:cubicBezTo>
                  <a:pt x="436" y="152"/>
                  <a:pt x="872" y="0"/>
                  <a:pt x="1296" y="16"/>
                </a:cubicBezTo>
                <a:cubicBezTo>
                  <a:pt x="1720" y="32"/>
                  <a:pt x="2328" y="336"/>
                  <a:pt x="2544" y="400"/>
                </a:cubicBezTo>
              </a:path>
            </a:pathLst>
          </a:custGeom>
          <a:noFill/>
          <a:ln w="4445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4638" name="Freeform 14"/>
          <p:cNvSpPr>
            <a:spLocks/>
          </p:cNvSpPr>
          <p:nvPr/>
        </p:nvSpPr>
        <p:spPr bwMode="auto">
          <a:xfrm rot="10640749">
            <a:off x="2438400" y="4648200"/>
            <a:ext cx="4038600" cy="482600"/>
          </a:xfrm>
          <a:custGeom>
            <a:avLst/>
            <a:gdLst/>
            <a:ahLst/>
            <a:cxnLst>
              <a:cxn ang="0">
                <a:pos x="0" y="304"/>
              </a:cxn>
              <a:cxn ang="0">
                <a:pos x="1296" y="16"/>
              </a:cxn>
              <a:cxn ang="0">
                <a:pos x="2544" y="400"/>
              </a:cxn>
            </a:cxnLst>
            <a:rect l="0" t="0" r="r" b="b"/>
            <a:pathLst>
              <a:path w="2544" h="400">
                <a:moveTo>
                  <a:pt x="0" y="304"/>
                </a:moveTo>
                <a:cubicBezTo>
                  <a:pt x="436" y="152"/>
                  <a:pt x="872" y="0"/>
                  <a:pt x="1296" y="16"/>
                </a:cubicBezTo>
                <a:cubicBezTo>
                  <a:pt x="1720" y="32"/>
                  <a:pt x="2328" y="336"/>
                  <a:pt x="2544" y="400"/>
                </a:cubicBezTo>
              </a:path>
            </a:pathLst>
          </a:custGeom>
          <a:noFill/>
          <a:ln w="5080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4639" name="Text Box 15"/>
          <p:cNvSpPr txBox="1">
            <a:spLocks noChangeArrowheads="1"/>
          </p:cNvSpPr>
          <p:nvPr/>
        </p:nvSpPr>
        <p:spPr bwMode="auto">
          <a:xfrm>
            <a:off x="2590800" y="2971800"/>
            <a:ext cx="3429000" cy="422275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3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fa-IR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انرژي،مواد نيتروژندار، </a:t>
            </a:r>
            <a:r>
              <a:rPr lang="en-US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</a:t>
            </a:r>
            <a:r>
              <a:rPr lang="fa-IR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، </a:t>
            </a:r>
            <a:r>
              <a:rPr lang="en-US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fa-IR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، </a:t>
            </a:r>
            <a:r>
              <a:rPr lang="en-US" sz="20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2743200" y="5257800"/>
            <a:ext cx="3200400" cy="392113"/>
          </a:xfrm>
          <a:prstGeom prst="rect">
            <a:avLst/>
          </a:prstGeom>
          <a:gradFill rotWithShape="1">
            <a:gsLst>
              <a:gs pos="0">
                <a:srgbClr val="003300"/>
              </a:gs>
              <a:gs pos="100000">
                <a:srgbClr val="0033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fa-IR" sz="18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ويتامين</a:t>
            </a:r>
            <a:r>
              <a:rPr lang="en-US" sz="18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</a:t>
            </a:r>
            <a:r>
              <a:rPr lang="fa-IR" sz="18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، </a:t>
            </a:r>
            <a:r>
              <a:rPr lang="en-US" sz="18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fa-IR" sz="18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، بعضي عناصر كمياب</a:t>
            </a:r>
            <a:endParaRPr lang="en-US" sz="1800">
              <a:solidFill>
                <a:srgbClr val="CC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641" name="Rectangle 17"/>
          <p:cNvSpPr>
            <a:spLocks noChangeArrowheads="1"/>
          </p:cNvSpPr>
          <p:nvPr/>
        </p:nvSpPr>
        <p:spPr bwMode="auto">
          <a:xfrm>
            <a:off x="533400" y="6096000"/>
            <a:ext cx="1676400" cy="53340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3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كمبود اين مواد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54642" name="AutoShape 18"/>
          <p:cNvCxnSpPr>
            <a:cxnSpLocks noChangeShapeType="1"/>
            <a:stCxn id="154640" idx="1"/>
            <a:endCxn id="154641" idx="1"/>
          </p:cNvCxnSpPr>
          <p:nvPr/>
        </p:nvCxnSpPr>
        <p:spPr bwMode="auto">
          <a:xfrm rot="10800000" flipV="1">
            <a:off x="533400" y="5454650"/>
            <a:ext cx="2197100" cy="908050"/>
          </a:xfrm>
          <a:prstGeom prst="bentConnector3">
            <a:avLst>
              <a:gd name="adj1" fmla="val 116907"/>
            </a:avLst>
          </a:prstGeom>
          <a:noFill/>
          <a:ln w="25400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154643" name="Line 19"/>
          <p:cNvSpPr>
            <a:spLocks noChangeShapeType="1"/>
          </p:cNvSpPr>
          <p:nvPr/>
        </p:nvSpPr>
        <p:spPr bwMode="auto">
          <a:xfrm>
            <a:off x="2209800" y="6400800"/>
            <a:ext cx="9144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3352800" y="6019800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a-IR" sz="18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گوساله به دنيا آمده بسيار لاغر و حساس است و گاهاً</a:t>
            </a:r>
          </a:p>
          <a:p>
            <a:pPr>
              <a:defRPr/>
            </a:pPr>
            <a:r>
              <a:rPr lang="fa-IR" sz="18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مرده به دنيا مي آيد و يا بلافاصله بعد از تولد مي ميرد</a:t>
            </a:r>
            <a:endParaRPr lang="en-US" sz="180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645" name="Rectangle 21"/>
          <p:cNvSpPr>
            <a:spLocks noChangeArrowheads="1"/>
          </p:cNvSpPr>
          <p:nvPr/>
        </p:nvSpPr>
        <p:spPr bwMode="auto">
          <a:xfrm>
            <a:off x="7239000" y="2895600"/>
            <a:ext cx="1676400" cy="533400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008000">
                  <a:gamma/>
                  <a:shade val="3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كمبود اين مواد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4646" name="Line 22"/>
          <p:cNvSpPr>
            <a:spLocks noChangeShapeType="1"/>
          </p:cNvSpPr>
          <p:nvPr/>
        </p:nvSpPr>
        <p:spPr bwMode="auto">
          <a:xfrm>
            <a:off x="6019800" y="3200400"/>
            <a:ext cx="12192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4647" name="AutoShape 23"/>
          <p:cNvCxnSpPr>
            <a:cxnSpLocks noChangeShapeType="1"/>
            <a:stCxn id="154645" idx="3"/>
          </p:cNvCxnSpPr>
          <p:nvPr/>
        </p:nvCxnSpPr>
        <p:spPr bwMode="auto">
          <a:xfrm>
            <a:off x="8915400" y="3162300"/>
            <a:ext cx="76200" cy="1409700"/>
          </a:xfrm>
          <a:prstGeom prst="bentConnector2">
            <a:avLst/>
          </a:prstGeom>
          <a:noFill/>
          <a:ln w="25400">
            <a:solidFill>
              <a:srgbClr val="FF9900"/>
            </a:solidFill>
            <a:miter lim="800000"/>
            <a:headEnd/>
            <a:tailEnd type="triangle" w="med" len="med"/>
          </a:ln>
        </p:spPr>
      </p:cxnSp>
      <p:sp>
        <p:nvSpPr>
          <p:cNvPr id="154648" name="Text Box 24"/>
          <p:cNvSpPr txBox="1">
            <a:spLocks noChangeArrowheads="1"/>
          </p:cNvSpPr>
          <p:nvPr/>
        </p:nvSpPr>
        <p:spPr bwMode="auto">
          <a:xfrm>
            <a:off x="6477000" y="4724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fa-IR" sz="18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مادر از ذخاير استفاده ميكند</a:t>
            </a:r>
            <a:endParaRPr lang="en-US" sz="180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54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54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54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4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4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4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4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4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1546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1546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4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4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/>
      <p:bldP spid="154627" grpId="0"/>
      <p:bldP spid="154629" grpId="0"/>
      <p:bldP spid="154630" grpId="0"/>
      <p:bldP spid="154639" grpId="0" animBg="1"/>
      <p:bldP spid="154640" grpId="0" animBg="1"/>
      <p:bldP spid="154641" grpId="0" animBg="1"/>
      <p:bldP spid="154644" grpId="0"/>
      <p:bldP spid="154645" grpId="0" animBg="1"/>
      <p:bldP spid="1546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pPr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اثر تغذيه در رشد قبل از مرحله ازشير گيري</a:t>
            </a:r>
            <a:endParaRPr lang="en-US" sz="2400" smtClean="0">
              <a:solidFill>
                <a:srgbClr val="FFFF00"/>
              </a:solidFill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/>
          <a:lstStyle/>
          <a:p>
            <a:pPr algn="r" rtl="1" eaLnBrk="1" hangingPunct="1">
              <a:lnSpc>
                <a:spcPct val="120000"/>
              </a:lnSpc>
              <a:buClr>
                <a:srgbClr val="008000"/>
              </a:buClr>
              <a:buSzPct val="160000"/>
              <a:buFont typeface="Wingdings" pitchFamily="2" charset="2"/>
              <a:buChar char="ü"/>
              <a:defRPr/>
            </a:pPr>
            <a:r>
              <a:rPr lang="fa-IR" sz="2000" b="1" smtClean="0"/>
              <a:t>هر اندازه كه دام جوان تر باشد نوع تغذيه در رشد آن اثر بيشتري دارد و بالعكس با افزايش سن از اثر آن كاسته مي شود .</a:t>
            </a:r>
          </a:p>
          <a:p>
            <a:pPr algn="r" rtl="1" eaLnBrk="1" hangingPunct="1">
              <a:lnSpc>
                <a:spcPct val="120000"/>
              </a:lnSpc>
              <a:buClr>
                <a:srgbClr val="008000"/>
              </a:buClr>
              <a:buSzPct val="160000"/>
              <a:buFont typeface="Wingdings" pitchFamily="2" charset="2"/>
              <a:buChar char="ü"/>
              <a:defRPr/>
            </a:pPr>
            <a:r>
              <a:rPr lang="fa-IR" sz="2000" b="1" smtClean="0"/>
              <a:t> تغذيه عامل اصلي رشد است ولي بين ميزان رشد و ميزان احتياجات به انرژي در دام رابطه مستقيم وجود ندارد.</a:t>
            </a:r>
          </a:p>
          <a:p>
            <a:pPr algn="r" rtl="1" eaLnBrk="1" hangingPunct="1">
              <a:lnSpc>
                <a:spcPct val="120000"/>
              </a:lnSpc>
              <a:buClr>
                <a:srgbClr val="008000"/>
              </a:buClr>
              <a:buSzPct val="160000"/>
              <a:buFont typeface="Wingdings" pitchFamily="2" charset="2"/>
              <a:buNone/>
              <a:defRPr/>
            </a:pPr>
            <a:endParaRPr lang="fa-IR" sz="2000" b="1" smtClean="0"/>
          </a:p>
          <a:p>
            <a:pPr algn="r" rtl="1" eaLnBrk="1" hangingPunct="1">
              <a:lnSpc>
                <a:spcPct val="120000"/>
              </a:lnSpc>
              <a:buClr>
                <a:srgbClr val="008000"/>
              </a:buClr>
              <a:buSzPct val="160000"/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99FF66"/>
                </a:solidFill>
              </a:rPr>
              <a:t>براي توليد </a:t>
            </a:r>
            <a:r>
              <a:rPr lang="fa-IR" sz="2000" b="1" u="sng" smtClean="0">
                <a:solidFill>
                  <a:srgbClr val="99FF66"/>
                </a:solidFill>
              </a:rPr>
              <a:t>1</a:t>
            </a:r>
            <a:r>
              <a:rPr lang="fa-IR" sz="2000" b="1" smtClean="0">
                <a:solidFill>
                  <a:srgbClr val="99FF66"/>
                </a:solidFill>
              </a:rPr>
              <a:t> گرم گوشت 4.1 كيلو كالري انرژي</a:t>
            </a:r>
          </a:p>
          <a:p>
            <a:pPr algn="r" rtl="1" eaLnBrk="1" hangingPunct="1">
              <a:lnSpc>
                <a:spcPct val="120000"/>
              </a:lnSpc>
              <a:buClr>
                <a:srgbClr val="008000"/>
              </a:buClr>
              <a:buSzPct val="160000"/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99FF66"/>
                </a:solidFill>
              </a:rPr>
              <a:t>براي توليد </a:t>
            </a:r>
            <a:r>
              <a:rPr lang="fa-IR" sz="2000" b="1" u="sng" smtClean="0">
                <a:solidFill>
                  <a:srgbClr val="99FF66"/>
                </a:solidFill>
              </a:rPr>
              <a:t>1 </a:t>
            </a:r>
            <a:r>
              <a:rPr lang="fa-IR" sz="2000" b="1" smtClean="0">
                <a:solidFill>
                  <a:srgbClr val="99FF66"/>
                </a:solidFill>
              </a:rPr>
              <a:t>گرم چربي 9.2 كيلو كالري انرژي</a:t>
            </a:r>
            <a:r>
              <a:rPr lang="fa-IR" sz="2000" b="1" u="sng" smtClean="0">
                <a:solidFill>
                  <a:srgbClr val="99FF66"/>
                </a:solidFill>
              </a:rPr>
              <a:t> </a:t>
            </a:r>
            <a:endParaRPr lang="en-US" sz="2000" b="1" u="sng" smtClean="0">
              <a:solidFill>
                <a:srgbClr val="99FF66"/>
              </a:solidFill>
            </a:endParaRPr>
          </a:p>
        </p:txBody>
      </p:sp>
      <p:sp>
        <p:nvSpPr>
          <p:cNvPr id="155652" name="AutoShape 4"/>
          <p:cNvSpPr>
            <a:spLocks/>
          </p:cNvSpPr>
          <p:nvPr/>
        </p:nvSpPr>
        <p:spPr bwMode="auto">
          <a:xfrm>
            <a:off x="4419600" y="3657600"/>
            <a:ext cx="76200" cy="990600"/>
          </a:xfrm>
          <a:prstGeom prst="leftBrace">
            <a:avLst>
              <a:gd name="adj1" fmla="val 108333"/>
              <a:gd name="adj2" fmla="val 50000"/>
            </a:avLst>
          </a:prstGeom>
          <a:noFill/>
          <a:ln w="32004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228600" y="5410200"/>
            <a:ext cx="8763000" cy="398463"/>
          </a:xfrm>
          <a:prstGeom prst="rect">
            <a:avLst/>
          </a:prstGeom>
          <a:solidFill>
            <a:srgbClr val="66FF33">
              <a:alpha val="66000"/>
            </a:srgbClr>
          </a:solidFill>
          <a:ln w="31750">
            <a:solidFill>
              <a:srgbClr val="33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صرفه در آن است كه دامپروران هميشه دام جوان را پروار كنند و قبل از پايان مرحله رشد روانه كشتار گاه نماييم </a:t>
            </a:r>
            <a:endParaRPr lang="en-US" sz="18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155654" name="AutoShape 6"/>
          <p:cNvCxnSpPr>
            <a:cxnSpLocks noChangeShapeType="1"/>
            <a:stCxn id="155652" idx="1"/>
            <a:endCxn id="155653" idx="0"/>
          </p:cNvCxnSpPr>
          <p:nvPr/>
        </p:nvCxnSpPr>
        <p:spPr bwMode="auto">
          <a:xfrm rot="10800000" flipH="1" flipV="1">
            <a:off x="4403725" y="4152900"/>
            <a:ext cx="206375" cy="1241425"/>
          </a:xfrm>
          <a:prstGeom prst="bentConnector4">
            <a:avLst>
              <a:gd name="adj1" fmla="val -432310"/>
              <a:gd name="adj2" fmla="val 70588"/>
            </a:avLst>
          </a:prstGeom>
          <a:noFill/>
          <a:ln w="31750">
            <a:solidFill>
              <a:srgbClr val="FFFF00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  <p:bldP spid="155651" grpId="0" build="p"/>
      <p:bldP spid="155652" grpId="0" animBg="1"/>
      <p:bldP spid="1556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اثر تغذيه در رشد اعضا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066800"/>
            <a:ext cx="8610600" cy="5064125"/>
          </a:xfrm>
        </p:spPr>
        <p:txBody>
          <a:bodyPr/>
          <a:lstStyle/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2400" smtClean="0">
                <a:solidFill>
                  <a:srgbClr val="FFCC66"/>
                </a:solidFill>
              </a:rPr>
              <a:t>الف)حجم و مقدار بافت :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2400" smtClean="0">
                <a:solidFill>
                  <a:srgbClr val="FFCC66"/>
                </a:solidFill>
              </a:rPr>
              <a:t> 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CCFFFF"/>
                </a:solidFill>
              </a:rPr>
              <a:t>عقب افتادن رشد اعضا و بافت هايي كه رشد شان كم است</a:t>
            </a:r>
            <a:r>
              <a:rPr lang="fa-IR" sz="2400" smtClean="0"/>
              <a:t>                       </a:t>
            </a:r>
            <a:r>
              <a:rPr lang="fa-IR" sz="2800" b="1" smtClean="0">
                <a:solidFill>
                  <a:srgbClr val="66CCFF"/>
                </a:solidFill>
              </a:rPr>
              <a:t>تغذيه ناكافي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endParaRPr lang="fa-IR" sz="2800" b="1" smtClean="0">
              <a:solidFill>
                <a:srgbClr val="66CCFF"/>
              </a:solidFill>
            </a:endParaRP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2400" smtClean="0"/>
              <a:t>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009900"/>
              </a:buClr>
              <a:buSzPct val="145000"/>
              <a:buFont typeface="Wingdings" pitchFamily="2" charset="2"/>
              <a:buChar char="ü"/>
              <a:defRPr/>
            </a:pPr>
            <a:r>
              <a:rPr lang="fa-IR" sz="2000" b="1" smtClean="0">
                <a:solidFill>
                  <a:srgbClr val="FFFFCC"/>
                </a:solidFill>
              </a:rPr>
              <a:t>اعضاي سريع الرشد (دست و پا و سر) به تغييرات و نوسانات تغذيه اي واكنش كمتري نشان ميدهند.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009900"/>
              </a:buClr>
              <a:buSzPct val="145000"/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FFFFCC"/>
                </a:solidFill>
              </a:rPr>
              <a:t>بنابر اين تغذيه ناكافي روي رشد اعضاي دام جوان اثر گذاشته و سبب ميشود كه دست و پايي بلند و برآمده پيدا كند در اينگونه موارد سر به طور طبيعي رشد كرده در رابطه با تنه بزرگتر به نظر ميرسد و پهناي بدن كم مي شود . رشد لگن و ستون فقرات ناقص مي ماند و عضلات قلوه گاه و كپل كه داراي رشد كند هستند ضعيف مي شوند.</a:t>
            </a:r>
            <a:endParaRPr lang="en-US" sz="2000" b="1" smtClean="0">
              <a:solidFill>
                <a:srgbClr val="FFFFCC"/>
              </a:solidFill>
            </a:endParaRPr>
          </a:p>
        </p:txBody>
      </p:sp>
      <p:sp>
        <p:nvSpPr>
          <p:cNvPr id="156676" name="Line 4"/>
          <p:cNvSpPr>
            <a:spLocks noChangeShapeType="1"/>
          </p:cNvSpPr>
          <p:nvPr/>
        </p:nvSpPr>
        <p:spPr bwMode="auto">
          <a:xfrm>
            <a:off x="2743200" y="2286000"/>
            <a:ext cx="1676400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636588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fa-IR" sz="2400" smtClean="0">
                <a:solidFill>
                  <a:srgbClr val="FFCC66"/>
                </a:solidFill>
              </a:rPr>
              <a:t>ب) باروري </a:t>
            </a:r>
            <a:endParaRPr lang="en-US" sz="2400" smtClean="0">
              <a:solidFill>
                <a:srgbClr val="FFCC66"/>
              </a:solidFill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6800" cy="2667000"/>
          </a:xfrm>
        </p:spPr>
        <p:txBody>
          <a:bodyPr/>
          <a:lstStyle/>
          <a:p>
            <a:pPr marL="0" indent="0" algn="r" rtl="1" eaLnBrk="1" hangingPunct="1">
              <a:lnSpc>
                <a:spcPct val="120000"/>
              </a:lnSpc>
              <a:buClr>
                <a:srgbClr val="009900"/>
              </a:buClr>
              <a:buSzPct val="145000"/>
              <a:buFont typeface="Wingdings" pitchFamily="2" charset="2"/>
              <a:buChar char="ü"/>
            </a:pPr>
            <a:r>
              <a:rPr lang="fa-IR" sz="2000" b="1" smtClean="0">
                <a:effectLst/>
              </a:rPr>
              <a:t> تغذيه بيش از حد باعث افزايش پيشرسي فعاليت جنسي در گاو گوشتي مي شود ولي از طرف ديگر ميزان آبستني را كاهش مي دهد.</a:t>
            </a:r>
          </a:p>
          <a:p>
            <a:pPr marL="0" indent="0" algn="r" rtl="1" eaLnBrk="1" hangingPunct="1">
              <a:lnSpc>
                <a:spcPct val="120000"/>
              </a:lnSpc>
              <a:buClr>
                <a:srgbClr val="009900"/>
              </a:buClr>
              <a:buSzPct val="145000"/>
              <a:buFont typeface="Wingdings" pitchFamily="2" charset="2"/>
              <a:buNone/>
            </a:pPr>
            <a:r>
              <a:rPr lang="fa-IR" sz="2400" smtClean="0">
                <a:solidFill>
                  <a:srgbClr val="FFCC66"/>
                </a:solidFill>
                <a:effectLst/>
              </a:rPr>
              <a:t>ج) اثرتغذيه درحد رشد </a:t>
            </a:r>
          </a:p>
          <a:p>
            <a:pPr marL="0" indent="0" algn="r" rtl="1" eaLnBrk="1" hangingPunct="1">
              <a:lnSpc>
                <a:spcPct val="120000"/>
              </a:lnSpc>
              <a:buClr>
                <a:srgbClr val="009900"/>
              </a:buClr>
              <a:buSzPct val="145000"/>
              <a:buFont typeface="Wingdings" pitchFamily="2" charset="2"/>
              <a:buChar char="ü"/>
            </a:pPr>
            <a:r>
              <a:rPr lang="en-US" sz="2000" b="1" smtClean="0">
                <a:effectLst/>
              </a:rPr>
              <a:t> </a:t>
            </a:r>
            <a:r>
              <a:rPr lang="fa-IR" sz="2000" b="1" smtClean="0">
                <a:effectLst/>
              </a:rPr>
              <a:t>به نظر مي رسد تفاوت رشد يك موضوع ارثي است به عبارت ديگر يك حيوان تفاوت رشد را تا اندازه معين با در نظر گرفتن شرايط مناسب و مساعد از راه توارث بدست مي آورد و بدين ترتيب تحت هيچ گونه شرايطي بيش از ظرفيت رشد خود بزرگتر نخواهد شد.</a:t>
            </a:r>
            <a:endParaRPr lang="en-US" sz="2000" b="1" smtClean="0">
              <a:effectLst/>
            </a:endParaRPr>
          </a:p>
        </p:txBody>
      </p:sp>
      <p:sp>
        <p:nvSpPr>
          <p:cNvPr id="157700" name="Oval 4"/>
          <p:cNvSpPr>
            <a:spLocks noChangeArrowheads="1"/>
          </p:cNvSpPr>
          <p:nvPr/>
        </p:nvSpPr>
        <p:spPr bwMode="auto">
          <a:xfrm>
            <a:off x="2895600" y="3733800"/>
            <a:ext cx="3581400" cy="762000"/>
          </a:xfrm>
          <a:prstGeom prst="ellipse">
            <a:avLst/>
          </a:prstGeom>
          <a:gradFill rotWithShape="1">
            <a:gsLst>
              <a:gs pos="0">
                <a:srgbClr val="336600"/>
              </a:gs>
              <a:gs pos="100000">
                <a:srgbClr val="33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FF5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رشد دام 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7701" name="AutoShape 5"/>
          <p:cNvSpPr>
            <a:spLocks noChangeArrowheads="1"/>
          </p:cNvSpPr>
          <p:nvPr/>
        </p:nvSpPr>
        <p:spPr bwMode="auto">
          <a:xfrm>
            <a:off x="7010400" y="3962400"/>
            <a:ext cx="1752600" cy="2590800"/>
          </a:xfrm>
          <a:prstGeom prst="curvedLeftArrow">
            <a:avLst>
              <a:gd name="adj1" fmla="val 20921"/>
              <a:gd name="adj2" fmla="val 44478"/>
              <a:gd name="adj3" fmla="val 27259"/>
            </a:avLst>
          </a:prstGeom>
          <a:solidFill>
            <a:srgbClr val="66FF33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702" name="AutoShape 6"/>
          <p:cNvSpPr>
            <a:spLocks noChangeArrowheads="1"/>
          </p:cNvSpPr>
          <p:nvPr/>
        </p:nvSpPr>
        <p:spPr bwMode="auto">
          <a:xfrm rot="5400000">
            <a:off x="6610350" y="3829050"/>
            <a:ext cx="1447800" cy="1714500"/>
          </a:xfrm>
          <a:custGeom>
            <a:avLst/>
            <a:gdLst>
              <a:gd name="T0" fmla="*/ 9250 w 21600"/>
              <a:gd name="T1" fmla="*/ 0 h 21600"/>
              <a:gd name="T2" fmla="*/ 3055 w 21600"/>
              <a:gd name="T3" fmla="*/ 21600 h 21600"/>
              <a:gd name="T4" fmla="*/ 9725 w 21600"/>
              <a:gd name="T5" fmla="*/ 8310 h 21600"/>
              <a:gd name="T6" fmla="*/ 15662 w 21600"/>
              <a:gd name="T7" fmla="*/ 14285 h 21600"/>
              <a:gd name="T8" fmla="*/ 21600 w 21600"/>
              <a:gd name="T9" fmla="*/ 8310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rgbClr val="66FF33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703" name="Text Box 7"/>
          <p:cNvSpPr txBox="1">
            <a:spLocks noChangeArrowheads="1"/>
          </p:cNvSpPr>
          <p:nvPr/>
        </p:nvSpPr>
        <p:spPr bwMode="auto">
          <a:xfrm>
            <a:off x="457200" y="4800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fa-IR" sz="240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افزايش وزن:</a:t>
            </a:r>
            <a:r>
              <a:rPr lang="fa-IR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a-IR" sz="18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افزايش وزن همراه افزايش سن و اين يك تحول كمي است. </a:t>
            </a:r>
            <a:endParaRPr lang="en-US" sz="180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7704" name="Text Box 8"/>
          <p:cNvSpPr txBox="1">
            <a:spLocks noChangeArrowheads="1"/>
          </p:cNvSpPr>
          <p:nvPr/>
        </p:nvSpPr>
        <p:spPr bwMode="auto">
          <a:xfrm>
            <a:off x="0" y="5529263"/>
            <a:ext cx="70866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lnSpc>
                <a:spcPct val="115000"/>
              </a:lnSpc>
              <a:spcBef>
                <a:spcPct val="50000"/>
              </a:spcBef>
              <a:defRPr/>
            </a:pPr>
            <a:r>
              <a:rPr lang="fa-IR" sz="240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نمو(توسعه ):</a:t>
            </a:r>
            <a:r>
              <a:rPr lang="fa-IR" sz="18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يك سلسله تحولات تدريجي كه براي رسيدن به مرحله بلوغ صورت</a:t>
            </a:r>
          </a:p>
          <a:p>
            <a:pPr algn="r" rtl="1">
              <a:lnSpc>
                <a:spcPct val="115000"/>
              </a:lnSpc>
              <a:spcBef>
                <a:spcPct val="50000"/>
              </a:spcBef>
              <a:defRPr/>
            </a:pPr>
            <a:r>
              <a:rPr lang="fa-IR" sz="18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مي گيرد.( عضلات شكل و حجم مي گيرند و تركيبات شيميايي آن به مرحله نهايي ميرسد اين دگرگوني تحولي كيفي است )</a:t>
            </a:r>
            <a:endParaRPr lang="en-US" sz="180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  <p:bldP spid="157699" grpId="0" build="p"/>
      <p:bldP spid="157700" grpId="0" animBg="1"/>
      <p:bldP spid="157701" grpId="0" animBg="1"/>
      <p:bldP spid="157703" grpId="0"/>
      <p:bldP spid="15770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3200" b="1" smtClean="0">
                <a:solidFill>
                  <a:srgbClr val="00FFFF"/>
                </a:solidFill>
              </a:rPr>
              <a:t>چربي + رگ + ماهيچه + استخوان = </a:t>
            </a:r>
            <a:r>
              <a:rPr lang="en-US" sz="3200" b="1" smtClean="0">
                <a:solidFill>
                  <a:srgbClr val="00FFFF"/>
                </a:solidFill>
              </a:rPr>
              <a:t>kg</a:t>
            </a:r>
            <a:r>
              <a:rPr lang="fa-IR" sz="3200" b="1" smtClean="0">
                <a:solidFill>
                  <a:srgbClr val="00FFFF"/>
                </a:solidFill>
              </a:rPr>
              <a:t> 1 افزايش وزن </a:t>
            </a:r>
            <a:endParaRPr lang="en-US" sz="3200" b="1" smtClean="0">
              <a:solidFill>
                <a:srgbClr val="00FFFF"/>
              </a:solidFill>
            </a:endParaRPr>
          </a:p>
        </p:txBody>
      </p:sp>
      <p:pic>
        <p:nvPicPr>
          <p:cNvPr id="27651" name="Picture 6" descr="Untitled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52625" y="2154238"/>
            <a:ext cx="5238750" cy="3422650"/>
          </a:xfr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88988"/>
          </a:xfrm>
        </p:spPr>
        <p:txBody>
          <a:bodyPr/>
          <a:lstStyle/>
          <a:p>
            <a:pPr eaLnBrk="1" hangingPunct="1">
              <a:defRPr/>
            </a:pPr>
            <a:r>
              <a:rPr lang="fa-IR" sz="3200" b="1" smtClean="0">
                <a:solidFill>
                  <a:srgbClr val="FFFF00"/>
                </a:solidFill>
              </a:rPr>
              <a:t>شكل گيري بافت هاي بدن </a:t>
            </a:r>
            <a:endParaRPr lang="en-US" sz="3200" b="1" smtClean="0">
              <a:solidFill>
                <a:srgbClr val="FFFF00"/>
              </a:solidFill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458200" cy="2819400"/>
          </a:xfrm>
        </p:spPr>
        <p:txBody>
          <a:bodyPr/>
          <a:lstStyle/>
          <a:p>
            <a:pPr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800" b="1" smtClean="0">
                <a:solidFill>
                  <a:srgbClr val="00CC00"/>
                </a:solidFill>
              </a:rPr>
              <a:t>بافت عصبي</a:t>
            </a:r>
            <a:r>
              <a:rPr lang="fa-IR" sz="2800" smtClean="0"/>
              <a:t>                        </a:t>
            </a:r>
            <a:r>
              <a:rPr lang="fa-IR" sz="2800" smtClean="0">
                <a:solidFill>
                  <a:srgbClr val="66FFFF"/>
                </a:solidFill>
              </a:rPr>
              <a:t>قبل از تولد</a:t>
            </a:r>
          </a:p>
          <a:p>
            <a:pPr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800" b="1" smtClean="0">
                <a:solidFill>
                  <a:srgbClr val="00CC00"/>
                </a:solidFill>
              </a:rPr>
              <a:t>بافت استخواني</a:t>
            </a:r>
            <a:r>
              <a:rPr lang="fa-IR" sz="2800" smtClean="0"/>
              <a:t>                    </a:t>
            </a:r>
            <a:r>
              <a:rPr lang="fa-IR" sz="2800" smtClean="0">
                <a:solidFill>
                  <a:srgbClr val="66FFFF"/>
                </a:solidFill>
              </a:rPr>
              <a:t>در حالي كه گوساله در منتهي رشد است</a:t>
            </a:r>
            <a:r>
              <a:rPr lang="fa-IR" sz="2800" smtClean="0"/>
              <a:t> </a:t>
            </a:r>
          </a:p>
          <a:p>
            <a:pPr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800" b="1" smtClean="0">
                <a:solidFill>
                  <a:srgbClr val="00CC00"/>
                </a:solidFill>
              </a:rPr>
              <a:t>ماهيچه ها</a:t>
            </a:r>
            <a:r>
              <a:rPr lang="fa-IR" sz="2800" smtClean="0"/>
              <a:t>                          </a:t>
            </a:r>
            <a:r>
              <a:rPr lang="fa-IR" sz="2800" smtClean="0">
                <a:solidFill>
                  <a:srgbClr val="66FFFF"/>
                </a:solidFill>
              </a:rPr>
              <a:t>در طول زمان پرورش</a:t>
            </a:r>
          </a:p>
          <a:p>
            <a:pPr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800" b="1" smtClean="0">
                <a:solidFill>
                  <a:srgbClr val="00CC00"/>
                </a:solidFill>
              </a:rPr>
              <a:t>بافت چربي</a:t>
            </a:r>
            <a:r>
              <a:rPr lang="fa-IR" sz="2800" smtClean="0"/>
              <a:t>                         </a:t>
            </a:r>
            <a:r>
              <a:rPr lang="fa-IR" sz="2800" smtClean="0">
                <a:solidFill>
                  <a:srgbClr val="66FFFF"/>
                </a:solidFill>
              </a:rPr>
              <a:t>در آخرين مرحله رشد</a:t>
            </a:r>
            <a:endParaRPr lang="en-US" sz="2800" smtClean="0">
              <a:solidFill>
                <a:srgbClr val="66FFFF"/>
              </a:solidFill>
            </a:endParaRPr>
          </a:p>
        </p:txBody>
      </p:sp>
      <p:sp>
        <p:nvSpPr>
          <p:cNvPr id="167940" name="Line 4"/>
          <p:cNvSpPr>
            <a:spLocks noChangeShapeType="1"/>
          </p:cNvSpPr>
          <p:nvPr/>
        </p:nvSpPr>
        <p:spPr bwMode="auto">
          <a:xfrm flipH="1">
            <a:off x="4953000" y="2895600"/>
            <a:ext cx="2133600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1" name="Line 5"/>
          <p:cNvSpPr>
            <a:spLocks noChangeShapeType="1"/>
          </p:cNvSpPr>
          <p:nvPr/>
        </p:nvSpPr>
        <p:spPr bwMode="auto">
          <a:xfrm flipH="1">
            <a:off x="4953000" y="3505200"/>
            <a:ext cx="1828800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2" name="Line 6"/>
          <p:cNvSpPr>
            <a:spLocks noChangeShapeType="1"/>
          </p:cNvSpPr>
          <p:nvPr/>
        </p:nvSpPr>
        <p:spPr bwMode="auto">
          <a:xfrm flipH="1">
            <a:off x="4953000" y="4114800"/>
            <a:ext cx="2286000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3" name="Line 7"/>
          <p:cNvSpPr>
            <a:spLocks noChangeShapeType="1"/>
          </p:cNvSpPr>
          <p:nvPr/>
        </p:nvSpPr>
        <p:spPr bwMode="auto">
          <a:xfrm flipH="1">
            <a:off x="5029200" y="4800600"/>
            <a:ext cx="2209800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0" y="5486400"/>
            <a:ext cx="1339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a-IR" sz="2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ترتيب تشكيل</a:t>
            </a:r>
          </a:p>
          <a:p>
            <a:pPr algn="ctr">
              <a:defRPr/>
            </a:pPr>
            <a:r>
              <a:rPr lang="fa-IR" sz="2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بافت چربي</a:t>
            </a:r>
            <a:endParaRPr lang="en-US" sz="2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1219200" y="5638800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1371600" y="55626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1800">
                <a:solidFill>
                  <a:srgbClr val="FF7C8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ابتدا اطراف اعضاي داخلي </a:t>
            </a:r>
            <a:endParaRPr lang="en-US" sz="1800">
              <a:solidFill>
                <a:srgbClr val="FF7C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228600" y="1143000"/>
            <a:ext cx="31242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Kg</a:t>
            </a:r>
            <a:r>
              <a:rPr lang="fa-IR" sz="280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40</a:t>
            </a:r>
          </a:p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وزن تولد نژاد بزرگ و سنگين </a:t>
            </a:r>
            <a:endParaRPr lang="en-US" sz="1800">
              <a:solidFill>
                <a:srgbClr val="CC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8" name="Line 12"/>
          <p:cNvSpPr>
            <a:spLocks noChangeShapeType="1"/>
          </p:cNvSpPr>
          <p:nvPr/>
        </p:nvSpPr>
        <p:spPr bwMode="auto">
          <a:xfrm>
            <a:off x="2819400" y="1524000"/>
            <a:ext cx="34290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49" name="Text Box 13"/>
          <p:cNvSpPr txBox="1">
            <a:spLocks noChangeArrowheads="1"/>
          </p:cNvSpPr>
          <p:nvPr/>
        </p:nvSpPr>
        <p:spPr bwMode="auto">
          <a:xfrm>
            <a:off x="6400800" y="12192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8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800</a:t>
            </a:r>
            <a:r>
              <a:rPr lang="en-US" sz="280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kg</a:t>
            </a:r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3886200" y="990600"/>
            <a:ext cx="114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3 – 4</a:t>
            </a:r>
            <a:r>
              <a:rPr lang="fa-I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سال</a:t>
            </a: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51" name="Line 15"/>
          <p:cNvSpPr>
            <a:spLocks noChangeShapeType="1"/>
          </p:cNvSpPr>
          <p:nvPr/>
        </p:nvSpPr>
        <p:spPr bwMode="auto">
          <a:xfrm>
            <a:off x="2667000" y="5867400"/>
            <a:ext cx="838200" cy="0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3505200" y="5638800"/>
            <a:ext cx="1254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1800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بين ماهيچه ها</a:t>
            </a:r>
            <a:endParaRPr lang="en-US" sz="1800">
              <a:solidFill>
                <a:srgbClr val="00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53" name="Line 17"/>
          <p:cNvSpPr>
            <a:spLocks noChangeShapeType="1"/>
          </p:cNvSpPr>
          <p:nvPr/>
        </p:nvSpPr>
        <p:spPr bwMode="auto">
          <a:xfrm>
            <a:off x="4724400" y="5867400"/>
            <a:ext cx="762000" cy="0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5486400" y="5638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18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بين بافت همبند</a:t>
            </a:r>
            <a:endParaRPr lang="en-US" sz="180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55" name="Line 19"/>
          <p:cNvSpPr>
            <a:spLocks noChangeShapeType="1"/>
          </p:cNvSpPr>
          <p:nvPr/>
        </p:nvSpPr>
        <p:spPr bwMode="auto">
          <a:xfrm>
            <a:off x="6781800" y="5867400"/>
            <a:ext cx="838200" cy="0"/>
          </a:xfrm>
          <a:prstGeom prst="line">
            <a:avLst/>
          </a:prstGeom>
          <a:noFill/>
          <a:ln w="25400">
            <a:solidFill>
              <a:srgbClr val="99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7696200" y="563880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fa-IR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آخرين مرحله بافت عضلاني </a:t>
            </a:r>
            <a:endParaRPr lang="en-US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7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7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7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7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7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7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7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7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7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7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7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7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7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7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7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67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7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  <p:bldP spid="167939" grpId="0" build="p"/>
      <p:bldP spid="167944" grpId="0"/>
      <p:bldP spid="167945" grpId="0"/>
      <p:bldP spid="167946" grpId="0"/>
      <p:bldP spid="167947" grpId="0"/>
      <p:bldP spid="167949" grpId="0"/>
      <p:bldP spid="167950" grpId="0"/>
      <p:bldP spid="167952" grpId="0"/>
      <p:bldP spid="167954" grpId="0"/>
      <p:bldP spid="16795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762000"/>
          </a:xfrm>
        </p:spPr>
        <p:txBody>
          <a:bodyPr/>
          <a:lstStyle/>
          <a:p>
            <a:pPr eaLnBrk="1" hangingPunct="1"/>
            <a:r>
              <a:rPr lang="fa-IR" sz="2800" b="1" smtClean="0">
                <a:solidFill>
                  <a:srgbClr val="FFFF00"/>
                </a:solidFill>
                <a:effectLst/>
              </a:rPr>
              <a:t>نتايج عملي حاصل از بررسي منحني نمو</a:t>
            </a:r>
            <a:endParaRPr lang="en-US" sz="2800" b="1" smtClean="0">
              <a:solidFill>
                <a:srgbClr val="FFFF00"/>
              </a:solidFill>
              <a:effectLst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229600" cy="4530725"/>
          </a:xfrm>
        </p:spPr>
        <p:txBody>
          <a:bodyPr/>
          <a:lstStyle/>
          <a:p>
            <a:pPr marL="12065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800" smtClean="0">
                <a:solidFill>
                  <a:srgbClr val="99FF99"/>
                </a:solidFill>
              </a:rPr>
              <a:t>1 – اثر فقر غذايي به نسبت سن و مرحله نمو دام متفاوت است .</a:t>
            </a:r>
          </a:p>
          <a:p>
            <a:pPr marL="12065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800" smtClean="0">
                <a:solidFill>
                  <a:srgbClr val="99FF99"/>
                </a:solidFill>
              </a:rPr>
              <a:t>2 – براي مراحل مختلف زندگي دام سن مطلوب كشتار وجود دارد.</a:t>
            </a:r>
          </a:p>
          <a:p>
            <a:pPr marL="12065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800" smtClean="0">
                <a:solidFill>
                  <a:srgbClr val="99FF99"/>
                </a:solidFill>
              </a:rPr>
              <a:t>3 – براي چاق كردن حيوان بالغ هزينه بيشتري بايد متحمل شد.</a:t>
            </a:r>
            <a:endParaRPr lang="en-US" sz="2800" smtClean="0">
              <a:solidFill>
                <a:srgbClr val="99FF99"/>
              </a:solidFill>
            </a:endParaRPr>
          </a:p>
          <a:p>
            <a:pPr marL="12065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endParaRPr lang="fa-IR" sz="2800" smtClean="0">
              <a:solidFill>
                <a:srgbClr val="99FF99"/>
              </a:solidFill>
            </a:endParaRPr>
          </a:p>
          <a:p>
            <a:pPr marL="120650" indent="0" algn="r" rtl="1" eaLnBrk="1" hangingPunct="1">
              <a:lnSpc>
                <a:spcPct val="120000"/>
              </a:lnSpc>
              <a:buClr>
                <a:srgbClr val="FFFF00"/>
              </a:buClr>
              <a:buSzPct val="125000"/>
              <a:buFont typeface="Wingdings" pitchFamily="2" charset="2"/>
              <a:buChar char="ü"/>
              <a:defRPr/>
            </a:pPr>
            <a:r>
              <a:rPr lang="fa-IR" sz="2400" b="1" smtClean="0"/>
              <a:t> </a:t>
            </a:r>
            <a:r>
              <a:rPr lang="fa-IR" sz="2400" b="1" smtClean="0">
                <a:solidFill>
                  <a:srgbClr val="66FFFF"/>
                </a:solidFill>
              </a:rPr>
              <a:t>هرچه حيوان جوانتر باشد براي توليد گوشت و اضافه وزن ، كالري كمتري مصرف مي شود بدين ترتيب چاق كردن دامهاي بالغ از نظر اقتصادي تا حدودي به صرف مخارج بيشتري نياز است .</a:t>
            </a:r>
            <a:endParaRPr lang="en-US" sz="2400" b="1" smtClean="0">
              <a:solidFill>
                <a:srgbClr val="66FFFF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پيشرسي در گاوهاي گوشتي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79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229600" cy="1371600"/>
          </a:xfrm>
        </p:spPr>
        <p:txBody>
          <a:bodyPr/>
          <a:lstStyle/>
          <a:p>
            <a:pPr algn="r" rtl="1" eaLnBrk="1" hangingPunct="1">
              <a:lnSpc>
                <a:spcPct val="120000"/>
              </a:lnSpc>
              <a:buClr>
                <a:srgbClr val="99CCFF"/>
              </a:buClr>
              <a:buSzPct val="120000"/>
              <a:buFont typeface="Wingdings" pitchFamily="2" charset="2"/>
              <a:buChar char="ü"/>
              <a:defRPr/>
            </a:pPr>
            <a:r>
              <a:rPr lang="fa-IR" sz="2100" b="1" smtClean="0"/>
              <a:t> </a:t>
            </a:r>
            <a:r>
              <a:rPr lang="fa-IR" sz="2100" b="1" smtClean="0">
                <a:solidFill>
                  <a:srgbClr val="FFFF99"/>
                </a:solidFill>
              </a:rPr>
              <a:t>بطور كلي دامي را پيشرس گويند كه ضمن اينكه داراي سرعت افزايش وزن خوبي است قادر است پيش از زمان طبيعي به نمو عضلاني و شكل گيري هر يك از آنها برسد.</a:t>
            </a:r>
          </a:p>
          <a:p>
            <a:pPr algn="r" rtl="1" eaLnBrk="1" hangingPunct="1">
              <a:lnSpc>
                <a:spcPct val="120000"/>
              </a:lnSpc>
              <a:buClr>
                <a:srgbClr val="99CCFF"/>
              </a:buClr>
              <a:buSzPct val="120000"/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66FFFF"/>
                </a:solidFill>
              </a:rPr>
              <a:t>مزيت و زيانهاي پيشرسي :</a:t>
            </a:r>
          </a:p>
          <a:p>
            <a:pPr algn="r" rtl="1" eaLnBrk="1" hangingPunct="1">
              <a:lnSpc>
                <a:spcPct val="120000"/>
              </a:lnSpc>
              <a:buClr>
                <a:srgbClr val="99CCFF"/>
              </a:buClr>
              <a:buSzPct val="120000"/>
              <a:buFont typeface="Wingdings" pitchFamily="2" charset="2"/>
              <a:buNone/>
              <a:defRPr/>
            </a:pPr>
            <a:endParaRPr lang="fa-IR" sz="2400" b="1" smtClean="0">
              <a:solidFill>
                <a:srgbClr val="66FFFF"/>
              </a:solidFill>
            </a:endParaRPr>
          </a:p>
          <a:p>
            <a:pPr algn="r" rtl="1" eaLnBrk="1" hangingPunct="1">
              <a:lnSpc>
                <a:spcPct val="120000"/>
              </a:lnSpc>
              <a:buClr>
                <a:srgbClr val="99CCFF"/>
              </a:buClr>
              <a:buSzPct val="120000"/>
              <a:buFont typeface="Wingdings" pitchFamily="2" charset="2"/>
              <a:buNone/>
              <a:defRPr/>
            </a:pPr>
            <a:endParaRPr lang="en-US" sz="2100" b="1" smtClean="0"/>
          </a:p>
        </p:txBody>
      </p:sp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6705600" y="2667000"/>
            <a:ext cx="2286000" cy="8382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185E18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400">
                <a:solidFill>
                  <a:srgbClr val="FFFF00"/>
                </a:solidFill>
              </a:rPr>
              <a:t>مزيت اقتصادي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3657600" y="2667000"/>
            <a:ext cx="2590800" cy="914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185E18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FFFF00"/>
                </a:solidFill>
              </a:rPr>
              <a:t>زودتر از ساير دامها </a:t>
            </a:r>
          </a:p>
          <a:p>
            <a:pPr algn="ctr"/>
            <a:r>
              <a:rPr lang="fa-IR" sz="1800">
                <a:solidFill>
                  <a:srgbClr val="FFFF00"/>
                </a:solidFill>
              </a:rPr>
              <a:t>به وزن مطلوب ميرسند </a:t>
            </a:r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79206" name="Oval 6"/>
          <p:cNvSpPr>
            <a:spLocks noChangeArrowheads="1"/>
          </p:cNvSpPr>
          <p:nvPr/>
        </p:nvSpPr>
        <p:spPr bwMode="auto">
          <a:xfrm>
            <a:off x="609600" y="2667000"/>
            <a:ext cx="2590800" cy="914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185E18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FFFF00"/>
                </a:solidFill>
              </a:rPr>
              <a:t>زودتر روانه </a:t>
            </a:r>
          </a:p>
          <a:p>
            <a:pPr algn="ctr"/>
            <a:r>
              <a:rPr lang="fa-IR" sz="1800">
                <a:solidFill>
                  <a:srgbClr val="FFFF00"/>
                </a:solidFill>
              </a:rPr>
              <a:t>كشتارگاه مي گردد</a:t>
            </a:r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79207" name="Oval 7"/>
          <p:cNvSpPr>
            <a:spLocks noChangeArrowheads="1"/>
          </p:cNvSpPr>
          <p:nvPr/>
        </p:nvSpPr>
        <p:spPr bwMode="auto">
          <a:xfrm>
            <a:off x="533400" y="4114800"/>
            <a:ext cx="2590800" cy="914400"/>
          </a:xfrm>
          <a:prstGeom prst="ellipse">
            <a:avLst/>
          </a:prstGeom>
          <a:gradFill rotWithShape="1">
            <a:gsLst>
              <a:gs pos="0">
                <a:srgbClr val="33CC33"/>
              </a:gs>
              <a:gs pos="100000">
                <a:srgbClr val="185E18"/>
              </a:gs>
            </a:gsLst>
            <a:path path="shape">
              <a:fillToRect l="50000" t="50000" r="50000" b="50000"/>
            </a:path>
          </a:gradFill>
          <a:ln w="31750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FFFF00"/>
                </a:solidFill>
              </a:rPr>
              <a:t>باعث سود بيشتر در</a:t>
            </a:r>
          </a:p>
          <a:p>
            <a:pPr algn="ctr"/>
            <a:r>
              <a:rPr lang="fa-IR" sz="1800">
                <a:solidFill>
                  <a:srgbClr val="FFFF00"/>
                </a:solidFill>
              </a:rPr>
              <a:t> زمان مشخص مي گردد</a:t>
            </a:r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 flipH="1">
            <a:off x="6248400" y="3124200"/>
            <a:ext cx="457200" cy="0"/>
          </a:xfrm>
          <a:prstGeom prst="line">
            <a:avLst/>
          </a:prstGeom>
          <a:noFill/>
          <a:ln w="31750">
            <a:solidFill>
              <a:srgbClr val="FF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 flipH="1">
            <a:off x="3200400" y="3124200"/>
            <a:ext cx="457200" cy="0"/>
          </a:xfrm>
          <a:prstGeom prst="line">
            <a:avLst/>
          </a:prstGeom>
          <a:noFill/>
          <a:ln w="31750">
            <a:solidFill>
              <a:srgbClr val="FF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>
            <a:off x="1752600" y="3581400"/>
            <a:ext cx="0" cy="533400"/>
          </a:xfrm>
          <a:prstGeom prst="line">
            <a:avLst/>
          </a:prstGeom>
          <a:noFill/>
          <a:ln w="31750">
            <a:solidFill>
              <a:srgbClr val="FF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12" name="Rectangle 12"/>
          <p:cNvSpPr>
            <a:spLocks noChangeArrowheads="1"/>
          </p:cNvSpPr>
          <p:nvPr/>
        </p:nvSpPr>
        <p:spPr bwMode="auto">
          <a:xfrm>
            <a:off x="5638800" y="4876800"/>
            <a:ext cx="1905000" cy="685800"/>
          </a:xfrm>
          <a:prstGeom prst="rect">
            <a:avLst/>
          </a:prstGeom>
          <a:solidFill>
            <a:srgbClr val="FF9933"/>
          </a:solidFill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0000FF"/>
                </a:solidFill>
              </a:rPr>
              <a:t>بي دقتي در زمان</a:t>
            </a:r>
          </a:p>
          <a:p>
            <a:pPr algn="ctr"/>
            <a:r>
              <a:rPr lang="fa-IR" sz="1800">
                <a:solidFill>
                  <a:srgbClr val="0000FF"/>
                </a:solidFill>
              </a:rPr>
              <a:t> ارسال به كشتارگاه </a:t>
            </a:r>
            <a:endParaRPr lang="en-US" sz="1800">
              <a:solidFill>
                <a:srgbClr val="0000FF"/>
              </a:solidFill>
            </a:endParaRPr>
          </a:p>
        </p:txBody>
      </p:sp>
      <p:sp>
        <p:nvSpPr>
          <p:cNvPr id="179214" name="Rectangle 14"/>
          <p:cNvSpPr>
            <a:spLocks noChangeArrowheads="1"/>
          </p:cNvSpPr>
          <p:nvPr/>
        </p:nvSpPr>
        <p:spPr bwMode="auto">
          <a:xfrm>
            <a:off x="3429000" y="4876800"/>
            <a:ext cx="1676400" cy="685800"/>
          </a:xfrm>
          <a:prstGeom prst="rect">
            <a:avLst/>
          </a:prstGeom>
          <a:solidFill>
            <a:srgbClr val="FF9933"/>
          </a:solidFill>
          <a:ln w="317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>
                <a:solidFill>
                  <a:srgbClr val="0000FF"/>
                </a:solidFill>
              </a:rPr>
              <a:t>چاقي دام و افزايش </a:t>
            </a:r>
          </a:p>
          <a:p>
            <a:pPr algn="ctr"/>
            <a:r>
              <a:rPr lang="fa-IR" sz="1800">
                <a:solidFill>
                  <a:srgbClr val="0000FF"/>
                </a:solidFill>
              </a:rPr>
              <a:t>بي رويه چربي</a:t>
            </a:r>
            <a:endParaRPr lang="en-US" sz="1800">
              <a:solidFill>
                <a:srgbClr val="0000FF"/>
              </a:solidFill>
            </a:endParaRPr>
          </a:p>
        </p:txBody>
      </p:sp>
      <p:sp>
        <p:nvSpPr>
          <p:cNvPr id="179215" name="Text Box 15"/>
          <p:cNvSpPr txBox="1">
            <a:spLocks noChangeArrowheads="1"/>
          </p:cNvSpPr>
          <p:nvPr/>
        </p:nvSpPr>
        <p:spPr bwMode="auto">
          <a:xfrm>
            <a:off x="8153400" y="5181600"/>
            <a:ext cx="773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a-IR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معايب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16" name="Rectangle 16"/>
          <p:cNvSpPr>
            <a:spLocks noChangeArrowheads="1"/>
          </p:cNvSpPr>
          <p:nvPr/>
        </p:nvSpPr>
        <p:spPr bwMode="auto">
          <a:xfrm>
            <a:off x="6096000" y="5867400"/>
            <a:ext cx="1447800" cy="762000"/>
          </a:xfrm>
          <a:prstGeom prst="rect">
            <a:avLst/>
          </a:prstGeom>
          <a:solidFill>
            <a:srgbClr val="FF9933"/>
          </a:solidFill>
          <a:ln w="317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1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تغذيه زمستاني</a:t>
            </a:r>
          </a:p>
          <a:p>
            <a:pPr algn="ctr">
              <a:defRPr/>
            </a:pPr>
            <a:r>
              <a:rPr lang="fa-IR" sz="1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نبايد كاهش يابد</a:t>
            </a:r>
            <a:endParaRPr lang="en-US" sz="18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17" name="Rectangle 17"/>
          <p:cNvSpPr>
            <a:spLocks noChangeArrowheads="1"/>
          </p:cNvSpPr>
          <p:nvPr/>
        </p:nvSpPr>
        <p:spPr bwMode="auto">
          <a:xfrm>
            <a:off x="3276600" y="5943600"/>
            <a:ext cx="1981200" cy="533400"/>
          </a:xfrm>
          <a:prstGeom prst="rect">
            <a:avLst/>
          </a:prstGeom>
          <a:solidFill>
            <a:srgbClr val="FF9933"/>
          </a:solidFill>
          <a:ln w="317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18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باعث تجمع چربي</a:t>
            </a:r>
            <a:endParaRPr lang="en-US" sz="18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18" name="Rectangle 18"/>
          <p:cNvSpPr>
            <a:spLocks noChangeArrowheads="1"/>
          </p:cNvSpPr>
          <p:nvPr/>
        </p:nvSpPr>
        <p:spPr bwMode="auto">
          <a:xfrm>
            <a:off x="457200" y="5867400"/>
            <a:ext cx="2057400" cy="609600"/>
          </a:xfrm>
          <a:prstGeom prst="rect">
            <a:avLst/>
          </a:prstGeom>
          <a:solidFill>
            <a:srgbClr val="FF9933"/>
          </a:solidFill>
          <a:ln w="317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fa-IR" sz="1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چون بافت چربي زودتر به </a:t>
            </a:r>
          </a:p>
          <a:p>
            <a:pPr algn="ctr">
              <a:defRPr/>
            </a:pPr>
            <a:r>
              <a:rPr lang="fa-IR" sz="1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مرحله رشد كامل خواهد رسيد</a:t>
            </a:r>
            <a:endParaRPr lang="en-US" sz="160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 flipH="1" flipV="1">
            <a:off x="7543800" y="5105400"/>
            <a:ext cx="609600" cy="30480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0" name="Line 20"/>
          <p:cNvSpPr>
            <a:spLocks noChangeShapeType="1"/>
          </p:cNvSpPr>
          <p:nvPr/>
        </p:nvSpPr>
        <p:spPr bwMode="auto">
          <a:xfrm flipH="1">
            <a:off x="7543800" y="5486400"/>
            <a:ext cx="609600" cy="53340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1" name="Line 21"/>
          <p:cNvSpPr>
            <a:spLocks noChangeShapeType="1"/>
          </p:cNvSpPr>
          <p:nvPr/>
        </p:nvSpPr>
        <p:spPr bwMode="auto">
          <a:xfrm flipH="1">
            <a:off x="5105400" y="5181600"/>
            <a:ext cx="533400" cy="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2" name="Line 22"/>
          <p:cNvSpPr>
            <a:spLocks noChangeShapeType="1"/>
          </p:cNvSpPr>
          <p:nvPr/>
        </p:nvSpPr>
        <p:spPr bwMode="auto">
          <a:xfrm flipH="1">
            <a:off x="5257800" y="6248400"/>
            <a:ext cx="838200" cy="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3" name="Line 23"/>
          <p:cNvSpPr>
            <a:spLocks noChangeShapeType="1"/>
          </p:cNvSpPr>
          <p:nvPr/>
        </p:nvSpPr>
        <p:spPr bwMode="auto">
          <a:xfrm flipH="1">
            <a:off x="2514600" y="6172200"/>
            <a:ext cx="762000" cy="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4" name="Line 24"/>
          <p:cNvSpPr>
            <a:spLocks noChangeShapeType="1"/>
          </p:cNvSpPr>
          <p:nvPr/>
        </p:nvSpPr>
        <p:spPr bwMode="auto">
          <a:xfrm flipH="1">
            <a:off x="2667000" y="5410200"/>
            <a:ext cx="762000" cy="0"/>
          </a:xfrm>
          <a:prstGeom prst="line">
            <a:avLst/>
          </a:prstGeom>
          <a:noFill/>
          <a:ln w="31750">
            <a:solidFill>
              <a:srgbClr val="66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225" name="Text Box 25"/>
          <p:cNvSpPr txBox="1">
            <a:spLocks noChangeArrowheads="1"/>
          </p:cNvSpPr>
          <p:nvPr/>
        </p:nvSpPr>
        <p:spPr bwMode="auto">
          <a:xfrm>
            <a:off x="228600" y="518160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a-IR" sz="1600">
                <a:solidFill>
                  <a:srgbClr val="FFCCFF"/>
                </a:solidFill>
              </a:rPr>
              <a:t>لذا روش پرورش و تغذيه بايد متناسب نژاد پيشرس باشد</a:t>
            </a:r>
            <a:endParaRPr lang="en-US" sz="1600">
              <a:solidFill>
                <a:srgbClr val="FFCCFF"/>
              </a:solidFill>
            </a:endParaRPr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79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79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79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9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9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7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7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7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/>
      <p:bldP spid="179204" grpId="0" animBg="1"/>
      <p:bldP spid="179205" grpId="0" animBg="1"/>
      <p:bldP spid="179206" grpId="0" animBg="1"/>
      <p:bldP spid="179207" grpId="0" animBg="1"/>
      <p:bldP spid="179212" grpId="0" animBg="1"/>
      <p:bldP spid="179214" grpId="0" animBg="1"/>
      <p:bldP spid="179215" grpId="0"/>
      <p:bldP spid="179216" grpId="0" animBg="1"/>
      <p:bldP spid="179217" grpId="0" animBg="1"/>
      <p:bldP spid="179218" grpId="0" animBg="1"/>
      <p:bldP spid="1792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اقدامات بهداشتي قبل و بعد از شروع پرواربندي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781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343400"/>
          </a:xfrm>
        </p:spPr>
        <p:txBody>
          <a:bodyPr/>
          <a:lstStyle/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1- ارتباط مناسب با دامپزشك محلي جهت حفظ بهداشت و سلامت گله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2- آشنايي به بيماري هاي خطر ساز در گله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3- ضدعفوني كردن جايگاه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4- جمع آوري فضولات دامي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5- جلوگيري از تلفات دام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6- جلوگيري از عارضه لنگش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7- بريدن شاخ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8- اخته كردن </a:t>
            </a:r>
          </a:p>
          <a:p>
            <a:pPr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000" b="1" smtClean="0"/>
              <a:t>9- ركورد برداري </a:t>
            </a:r>
            <a:endParaRPr lang="en-US" sz="2000" b="1" smtClean="0"/>
          </a:p>
        </p:txBody>
      </p:sp>
      <p:sp>
        <p:nvSpPr>
          <p:cNvPr id="178180" name="Line 4"/>
          <p:cNvSpPr>
            <a:spLocks noChangeShapeType="1"/>
          </p:cNvSpPr>
          <p:nvPr/>
        </p:nvSpPr>
        <p:spPr bwMode="auto">
          <a:xfrm flipH="1" flipV="1">
            <a:off x="5334000" y="2971800"/>
            <a:ext cx="1066800" cy="3048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81" name="Line 5"/>
          <p:cNvSpPr>
            <a:spLocks noChangeShapeType="1"/>
          </p:cNvSpPr>
          <p:nvPr/>
        </p:nvSpPr>
        <p:spPr bwMode="auto">
          <a:xfrm flipH="1">
            <a:off x="5334000" y="3276600"/>
            <a:ext cx="1066800" cy="228600"/>
          </a:xfrm>
          <a:prstGeom prst="line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83" name="Text Box 7"/>
          <p:cNvSpPr txBox="1">
            <a:spLocks noChangeArrowheads="1"/>
          </p:cNvSpPr>
          <p:nvPr/>
        </p:nvSpPr>
        <p:spPr bwMode="auto">
          <a:xfrm>
            <a:off x="2286000" y="3352800"/>
            <a:ext cx="304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a-IR" sz="1800">
                <a:solidFill>
                  <a:srgbClr val="33CC33"/>
                </a:solidFill>
              </a:rPr>
              <a:t>مبارزه با انگل هاي خارجي و داخلي </a:t>
            </a:r>
            <a:endParaRPr lang="en-US" sz="1800">
              <a:solidFill>
                <a:srgbClr val="33CC33"/>
              </a:solidFill>
            </a:endParaRPr>
          </a:p>
        </p:txBody>
      </p:sp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3733800" y="28194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a-IR" sz="1800">
                <a:solidFill>
                  <a:srgbClr val="33CC33"/>
                </a:solidFill>
              </a:rPr>
              <a:t>واكسيناسيون</a:t>
            </a:r>
            <a:endParaRPr lang="en-US" sz="1800">
              <a:solidFill>
                <a:srgbClr val="33CC33"/>
              </a:solidFill>
            </a:endParaRPr>
          </a:p>
        </p:txBody>
      </p:sp>
      <p:sp>
        <p:nvSpPr>
          <p:cNvPr id="178186" name="Rectangle 10"/>
          <p:cNvSpPr>
            <a:spLocks noChangeArrowheads="1"/>
          </p:cNvSpPr>
          <p:nvPr/>
        </p:nvSpPr>
        <p:spPr bwMode="auto">
          <a:xfrm>
            <a:off x="304800" y="5410200"/>
            <a:ext cx="8610600" cy="1143000"/>
          </a:xfrm>
          <a:prstGeom prst="rect">
            <a:avLst/>
          </a:prstGeom>
          <a:gradFill rotWithShape="1">
            <a:gsLst>
              <a:gs pos="0">
                <a:srgbClr val="3C000C"/>
              </a:gs>
              <a:gs pos="100000">
                <a:srgbClr val="A50021"/>
              </a:gs>
            </a:gsLst>
            <a:lin ang="5400000" scaled="1"/>
          </a:gradFill>
          <a:ln w="31750">
            <a:solidFill>
              <a:srgbClr val="FF505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fa-IR" sz="1800">
                <a:solidFill>
                  <a:srgbClr val="CCFF33"/>
                </a:solidFill>
              </a:rPr>
              <a:t>آناپلاموزيس ، شاربن علامتي ، اسهال ويروسي گاوان(</a:t>
            </a:r>
            <a:r>
              <a:rPr lang="en-US" sz="1800">
                <a:solidFill>
                  <a:srgbClr val="CCFF33"/>
                </a:solidFill>
              </a:rPr>
              <a:t>BVD</a:t>
            </a:r>
            <a:r>
              <a:rPr lang="fa-IR" sz="1800">
                <a:solidFill>
                  <a:srgbClr val="CCFF33"/>
                </a:solidFill>
              </a:rPr>
              <a:t>) اسهال گوساله ، كوكسيديوز ،</a:t>
            </a:r>
          </a:p>
          <a:p>
            <a:pPr algn="ctr" rtl="1"/>
            <a:r>
              <a:rPr lang="fa-IR" sz="1800">
                <a:solidFill>
                  <a:srgbClr val="CCFF33"/>
                </a:solidFill>
              </a:rPr>
              <a:t>گنديدگي سم(ژفوت رات) ، عفونت ناي(بيني قرمز) ، لپتوسپيروزيس(خون شاش) ، پارا آنفلوانزا ، </a:t>
            </a:r>
          </a:p>
          <a:p>
            <a:pPr algn="ctr" rtl="1"/>
            <a:r>
              <a:rPr lang="fa-IR" sz="1800">
                <a:solidFill>
                  <a:srgbClr val="CCFF33"/>
                </a:solidFill>
              </a:rPr>
              <a:t>ورم ملتحمه چشم (چشم صورتي)  ، ويبريوز ، انگل هاي داخلي و خارجي </a:t>
            </a:r>
            <a:endParaRPr lang="en-US" sz="1800">
              <a:solidFill>
                <a:srgbClr val="CCFF33"/>
              </a:solidFill>
            </a:endParaRPr>
          </a:p>
        </p:txBody>
      </p:sp>
      <p:sp>
        <p:nvSpPr>
          <p:cNvPr id="178188" name="Line 12"/>
          <p:cNvSpPr>
            <a:spLocks noChangeShapeType="1"/>
          </p:cNvSpPr>
          <p:nvPr/>
        </p:nvSpPr>
        <p:spPr bwMode="auto">
          <a:xfrm flipH="1">
            <a:off x="838200" y="1981200"/>
            <a:ext cx="0" cy="335280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189" name="Line 13"/>
          <p:cNvSpPr>
            <a:spLocks noChangeShapeType="1"/>
          </p:cNvSpPr>
          <p:nvPr/>
        </p:nvSpPr>
        <p:spPr bwMode="auto">
          <a:xfrm flipH="1">
            <a:off x="838200" y="1981200"/>
            <a:ext cx="4038600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8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8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 decel="1000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" decel="100000"/>
                                        <p:tgtEl>
                                          <p:spTgt spid="178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" decel="100000"/>
                                        <p:tgtEl>
                                          <p:spTgt spid="178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decel="100000" fill="hold"/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decel="100000" fill="hold"/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00" decel="1000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decel="100000" fill="hold"/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decel="100000" fill="hold"/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decel="100000" fill="hold"/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8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8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8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8" grpId="0"/>
      <p:bldP spid="178179" grpId="0"/>
      <p:bldP spid="178183" grpId="0"/>
      <p:bldP spid="178184" grpId="0"/>
      <p:bldP spid="17818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dirty="0" smtClean="0">
                <a:solidFill>
                  <a:srgbClr val="FFFF00"/>
                </a:solidFill>
              </a:rPr>
              <a:t>مقدمه</a:t>
            </a:r>
            <a:endParaRPr lang="en-US" dirty="0" smtClean="0">
              <a:solidFill>
                <a:srgbClr val="FFFF00"/>
              </a:solidFill>
            </a:endParaRPr>
          </a:p>
        </p:txBody>
      </p:sp>
      <p:graphicFrame>
        <p:nvGraphicFramePr>
          <p:cNvPr id="126053" name="Group 101"/>
          <p:cNvGraphicFramePr>
            <a:graphicFrameLocks noGrp="1"/>
          </p:cNvGraphicFramePr>
          <p:nvPr>
            <p:ph idx="1"/>
          </p:nvPr>
        </p:nvGraphicFramePr>
        <p:xfrm>
          <a:off x="1371600" y="1371600"/>
          <a:ext cx="6629400" cy="3048002"/>
        </p:xfrm>
        <a:graphic>
          <a:graphicData uri="http://schemas.openxmlformats.org/drawingml/2006/table">
            <a:tbl>
              <a:tblPr/>
              <a:tblGrid>
                <a:gridCol w="2209800"/>
                <a:gridCol w="2209800"/>
                <a:gridCol w="2209800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حيواني 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مناطق</a:t>
                      </a:r>
                      <a:endParaRPr kumimoji="0" 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21.2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كشورهاي در حال توسعه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57.3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101.3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كشورهاي توسعه يافته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24.6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70.8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متوسط جهان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19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–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15.9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74.3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ايران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126043" name="Oval 91"/>
          <p:cNvSpPr>
            <a:spLocks noChangeArrowheads="1"/>
          </p:cNvSpPr>
          <p:nvPr/>
        </p:nvSpPr>
        <p:spPr bwMode="auto">
          <a:xfrm>
            <a:off x="1828800" y="3886200"/>
            <a:ext cx="1295400" cy="457200"/>
          </a:xfrm>
          <a:prstGeom prst="ellipse">
            <a:avLst/>
          </a:prstGeom>
          <a:solidFill>
            <a:srgbClr val="FF0000">
              <a:alpha val="35001"/>
            </a:srgbClr>
          </a:solidFill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6045" name="AutoShape 93"/>
          <p:cNvCxnSpPr>
            <a:cxnSpLocks noChangeShapeType="1"/>
            <a:stCxn id="126043" idx="4"/>
          </p:cNvCxnSpPr>
          <p:nvPr/>
        </p:nvCxnSpPr>
        <p:spPr bwMode="auto">
          <a:xfrm flipH="1">
            <a:off x="2438400" y="4352925"/>
            <a:ext cx="38100" cy="904875"/>
          </a:xfrm>
          <a:prstGeom prst="straightConnector1">
            <a:avLst/>
          </a:prstGeom>
          <a:noFill/>
          <a:ln w="31750">
            <a:solidFill>
              <a:srgbClr val="FF3300"/>
            </a:solidFill>
            <a:round/>
            <a:headEnd/>
            <a:tailEnd type="triangle" w="med" len="med"/>
          </a:ln>
        </p:spPr>
      </p:cxnSp>
      <p:sp>
        <p:nvSpPr>
          <p:cNvPr id="126048" name="AutoShape 96"/>
          <p:cNvSpPr>
            <a:spLocks noChangeArrowheads="1"/>
          </p:cNvSpPr>
          <p:nvPr/>
        </p:nvSpPr>
        <p:spPr bwMode="auto">
          <a:xfrm>
            <a:off x="1371600" y="5257800"/>
            <a:ext cx="2895600" cy="11430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8000">
                  <a:alpha val="56000"/>
                </a:srgbClr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بحران ميزان پروتئين حيواني</a:t>
            </a:r>
            <a:endParaRPr lang="en-US" sz="2000"/>
          </a:p>
        </p:txBody>
      </p:sp>
      <p:sp>
        <p:nvSpPr>
          <p:cNvPr id="126049" name="AutoShape 97"/>
          <p:cNvSpPr>
            <a:spLocks noChangeArrowheads="1"/>
          </p:cNvSpPr>
          <p:nvPr/>
        </p:nvSpPr>
        <p:spPr bwMode="auto">
          <a:xfrm>
            <a:off x="5867400" y="5257800"/>
            <a:ext cx="2590800" cy="10668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06600"/>
              </a:gs>
              <a:gs pos="100000">
                <a:srgbClr val="002F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ضعف توان ذهني و جسمي</a:t>
            </a:r>
            <a:endParaRPr lang="en-US" sz="2000"/>
          </a:p>
        </p:txBody>
      </p:sp>
      <p:sp>
        <p:nvSpPr>
          <p:cNvPr id="126050" name="Line 98"/>
          <p:cNvSpPr>
            <a:spLocks noChangeShapeType="1"/>
          </p:cNvSpPr>
          <p:nvPr/>
        </p:nvSpPr>
        <p:spPr bwMode="auto">
          <a:xfrm>
            <a:off x="4343400" y="5791200"/>
            <a:ext cx="13716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6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6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6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6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6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500"/>
                                        <p:tgtEl>
                                          <p:spTgt spid="126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6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6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500"/>
                                        <p:tgtEl>
                                          <p:spTgt spid="126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/>
      <p:bldP spid="126043" grpId="0" animBg="1"/>
      <p:bldP spid="126048" grpId="0" animBg="1"/>
      <p:bldP spid="12604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636588"/>
          </a:xfrm>
        </p:spPr>
        <p:txBody>
          <a:bodyPr/>
          <a:lstStyle/>
          <a:p>
            <a:pPr eaLnBrk="1" hangingPunct="1"/>
            <a:r>
              <a:rPr lang="fa-IR" sz="2400" b="1" smtClean="0">
                <a:solidFill>
                  <a:srgbClr val="FFFF00"/>
                </a:solidFill>
                <a:effectLst/>
              </a:rPr>
              <a:t>نمونه 1- از گزارش بازديد از واحد پرواربندي گاو</a:t>
            </a:r>
            <a:endParaRPr lang="en-US" sz="2400" b="1" smtClean="0">
              <a:solidFill>
                <a:srgbClr val="FFFF00"/>
              </a:solidFill>
              <a:effectLst/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1800" b="1" dirty="0" smtClean="0">
                <a:solidFill>
                  <a:srgbClr val="CCFFFF"/>
                </a:solidFill>
              </a:rPr>
              <a:t>نوع پروار : گوساله نر گا وهاي هلشتاين و بومي</a:t>
            </a: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1800" b="1" dirty="0" smtClean="0">
                <a:solidFill>
                  <a:srgbClr val="CCFFFF"/>
                </a:solidFill>
              </a:rPr>
              <a:t>سن شروع پروار:85 – 80  تا  200 </a:t>
            </a: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1800" b="1" dirty="0" smtClean="0">
                <a:solidFill>
                  <a:srgbClr val="CCFFFF"/>
                </a:solidFill>
              </a:rPr>
              <a:t>براي گوساله هاي 200 كيلو گرمي فقط واكسن تب برفكي (تزريق) ولي براي گوساله هاي با وزن كمتر داروهاي انگلي و واكسن تب برفكي تزريق مي گردد.</a:t>
            </a: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fa-IR" sz="1800" b="1" dirty="0" smtClean="0">
              <a:solidFill>
                <a:srgbClr val="CCFFFF"/>
              </a:solidFill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en-US" sz="1800" b="1" dirty="0" smtClean="0">
              <a:solidFill>
                <a:srgbClr val="CCFFFF"/>
              </a:solidFill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7C80"/>
                </a:solidFill>
              </a:rPr>
              <a:t>خوراك مصرفي :</a:t>
            </a: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fa-IR" b="1" dirty="0" smtClean="0">
              <a:solidFill>
                <a:srgbClr val="FF7C80"/>
              </a:solidFill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fa-IR" b="1" dirty="0" smtClean="0">
              <a:solidFill>
                <a:srgbClr val="FF7C80"/>
              </a:solidFill>
              <a:effectLst/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7C80"/>
                </a:solidFill>
              </a:rPr>
              <a:t>اجزاي خوراك :</a:t>
            </a: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fa-IR" sz="2400" b="1" dirty="0" smtClean="0">
              <a:solidFill>
                <a:srgbClr val="FF7C80"/>
              </a:solidFill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endParaRPr lang="fa-IR" sz="2400" b="1" dirty="0" smtClean="0">
              <a:effectLst/>
            </a:endParaRPr>
          </a:p>
          <a:p>
            <a:pPr marL="60325" indent="0" algn="r" rtl="1" eaLnBrk="1" hangingPunct="1">
              <a:buFont typeface="Wingdings" pitchFamily="2" charset="2"/>
              <a:buNone/>
              <a:defRPr/>
            </a:pPr>
            <a:r>
              <a:rPr lang="fa-IR" sz="2000" b="1" dirty="0" smtClean="0">
                <a:solidFill>
                  <a:srgbClr val="FF7C80"/>
                </a:solidFill>
              </a:rPr>
              <a:t>افزايش وزن در نظر گرفته شده :</a:t>
            </a:r>
            <a:r>
              <a:rPr lang="en-US" sz="2400" b="1" dirty="0" smtClean="0">
                <a:effectLst/>
              </a:rPr>
              <a:t> </a:t>
            </a:r>
            <a:r>
              <a:rPr lang="fa-IR" sz="2400" b="1" dirty="0" smtClean="0">
                <a:effectLst/>
              </a:rPr>
              <a:t> </a:t>
            </a:r>
            <a:r>
              <a:rPr lang="fa-IR" sz="1800" b="1" dirty="0" smtClean="0">
                <a:solidFill>
                  <a:srgbClr val="99FF33"/>
                </a:solidFill>
                <a:effectLst/>
              </a:rPr>
              <a:t>تا قطع شير</a:t>
            </a:r>
            <a:r>
              <a:rPr lang="en-US" sz="1800" b="1" dirty="0" smtClean="0">
                <a:solidFill>
                  <a:srgbClr val="99FF33"/>
                </a:solidFill>
                <a:effectLst/>
              </a:rPr>
              <a:t>g </a:t>
            </a:r>
            <a:r>
              <a:rPr lang="fa-IR" sz="1800" b="1" dirty="0" smtClean="0">
                <a:solidFill>
                  <a:srgbClr val="99FF33"/>
                </a:solidFill>
                <a:effectLst/>
              </a:rPr>
              <a:t> 500 – 450 </a:t>
            </a:r>
            <a:r>
              <a:rPr lang="en-US" sz="1800" b="1" dirty="0" smtClean="0">
                <a:solidFill>
                  <a:srgbClr val="99FF33"/>
                </a:solidFill>
                <a:effectLst/>
              </a:rPr>
              <a:t>                                                                                           </a:t>
            </a:r>
            <a:r>
              <a:rPr lang="fa-IR" sz="1800" b="1" dirty="0" smtClean="0">
                <a:solidFill>
                  <a:srgbClr val="99FF33"/>
                </a:solidFill>
                <a:effectLst/>
              </a:rPr>
              <a:t>بعد از قطع شير</a:t>
            </a:r>
            <a:r>
              <a:rPr lang="en-US" sz="1800" b="1" dirty="0" smtClean="0">
                <a:solidFill>
                  <a:srgbClr val="99FF33"/>
                </a:solidFill>
                <a:effectLst/>
              </a:rPr>
              <a:t>g </a:t>
            </a:r>
            <a:r>
              <a:rPr lang="fa-IR" sz="1800" b="1" dirty="0" smtClean="0">
                <a:solidFill>
                  <a:srgbClr val="99FF33"/>
                </a:solidFill>
                <a:effectLst/>
              </a:rPr>
              <a:t> 600</a:t>
            </a:r>
            <a:r>
              <a:rPr lang="fa-IR" sz="1800" b="1" dirty="0" smtClean="0">
                <a:effectLst/>
              </a:rPr>
              <a:t> </a:t>
            </a:r>
            <a:endParaRPr lang="en-US" sz="1800" b="1" dirty="0" smtClean="0">
              <a:effectLst/>
            </a:endParaRPr>
          </a:p>
        </p:txBody>
      </p:sp>
      <p:sp>
        <p:nvSpPr>
          <p:cNvPr id="171012" name="AutoShape 4"/>
          <p:cNvSpPr>
            <a:spLocks/>
          </p:cNvSpPr>
          <p:nvPr/>
        </p:nvSpPr>
        <p:spPr bwMode="auto">
          <a:xfrm>
            <a:off x="6553200" y="2438400"/>
            <a:ext cx="228600" cy="1447800"/>
          </a:xfrm>
          <a:prstGeom prst="rightBrace">
            <a:avLst>
              <a:gd name="adj1" fmla="val 52778"/>
              <a:gd name="adj2" fmla="val 50000"/>
            </a:avLst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533400" y="2514600"/>
            <a:ext cx="601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800">
                <a:solidFill>
                  <a:srgbClr val="99FF33"/>
                </a:solidFill>
              </a:rPr>
              <a:t>1- </a:t>
            </a:r>
            <a:r>
              <a:rPr lang="en-US" sz="1800">
                <a:solidFill>
                  <a:srgbClr val="99FF33"/>
                </a:solidFill>
              </a:rPr>
              <a:t>TMR</a:t>
            </a:r>
            <a:r>
              <a:rPr lang="fa-IR" sz="1800">
                <a:solidFill>
                  <a:srgbClr val="99FF33"/>
                </a:solidFill>
              </a:rPr>
              <a:t> (مخلوط كنسانتره و علوفه ) :</a:t>
            </a:r>
            <a:r>
              <a:rPr lang="fa-IR" sz="1600">
                <a:solidFill>
                  <a:srgbClr val="99FF33"/>
                </a:solidFill>
              </a:rPr>
              <a:t> </a:t>
            </a:r>
            <a:r>
              <a:rPr lang="en-US" sz="1600">
                <a:solidFill>
                  <a:srgbClr val="99FF33"/>
                </a:solidFill>
              </a:rPr>
              <a:t>TDN</a:t>
            </a:r>
            <a:r>
              <a:rPr lang="fa-IR" sz="1600">
                <a:solidFill>
                  <a:srgbClr val="99FF33"/>
                </a:solidFill>
              </a:rPr>
              <a:t> 64% ، پروتئين 11 – 10 %</a:t>
            </a:r>
            <a:endParaRPr lang="en-US" sz="1600">
              <a:solidFill>
                <a:srgbClr val="99FF33"/>
              </a:solidFill>
            </a:endParaRPr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914400" y="3352800"/>
            <a:ext cx="563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1800">
                <a:solidFill>
                  <a:srgbClr val="99FF33"/>
                </a:solidFill>
              </a:rPr>
              <a:t>2- جيره تكميلي :</a:t>
            </a:r>
            <a:r>
              <a:rPr lang="fa-IR" sz="1600">
                <a:solidFill>
                  <a:srgbClr val="99FF33"/>
                </a:solidFill>
              </a:rPr>
              <a:t> </a:t>
            </a:r>
            <a:r>
              <a:rPr lang="en-US" sz="1600">
                <a:solidFill>
                  <a:srgbClr val="99FF33"/>
                </a:solidFill>
              </a:rPr>
              <a:t>TDN </a:t>
            </a:r>
            <a:r>
              <a:rPr lang="fa-IR" sz="1600">
                <a:solidFill>
                  <a:srgbClr val="99FF33"/>
                </a:solidFill>
              </a:rPr>
              <a:t> 64% ، پروتئين 14%</a:t>
            </a:r>
            <a:endParaRPr lang="en-US" sz="1600">
              <a:solidFill>
                <a:srgbClr val="99FF33"/>
              </a:solidFill>
            </a:endParaRPr>
          </a:p>
        </p:txBody>
      </p:sp>
      <p:sp>
        <p:nvSpPr>
          <p:cNvPr id="171015" name="AutoShape 7"/>
          <p:cNvSpPr>
            <a:spLocks/>
          </p:cNvSpPr>
          <p:nvPr/>
        </p:nvSpPr>
        <p:spPr bwMode="auto">
          <a:xfrm>
            <a:off x="6705600" y="4267200"/>
            <a:ext cx="228600" cy="990600"/>
          </a:xfrm>
          <a:prstGeom prst="rightBrace">
            <a:avLst>
              <a:gd name="adj1" fmla="val 36111"/>
              <a:gd name="adj2" fmla="val 50000"/>
            </a:avLst>
          </a:prstGeom>
          <a:noFill/>
          <a:ln w="32512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3352800" y="42672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  <a:defRPr/>
            </a:pPr>
            <a:r>
              <a:rPr lang="fa-IR" sz="18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علوفه : </a:t>
            </a:r>
            <a:r>
              <a:rPr lang="fa-IR" sz="16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كلش و سيلو</a:t>
            </a:r>
            <a:r>
              <a:rPr lang="fa-IR" sz="18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180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017" name="Text Box 9"/>
          <p:cNvSpPr txBox="1">
            <a:spLocks noChangeArrowheads="1"/>
          </p:cNvSpPr>
          <p:nvPr/>
        </p:nvSpPr>
        <p:spPr bwMode="auto">
          <a:xfrm>
            <a:off x="2286000" y="4800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a-IR" sz="18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كنسانتره : </a:t>
            </a:r>
            <a:r>
              <a:rPr lang="fa-IR" sz="16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جو ، سبوس ، تفاله ، ملاس ، اوره ، كنجاله</a:t>
            </a:r>
            <a:r>
              <a:rPr lang="fa-IR" sz="1800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1800">
              <a:solidFill>
                <a:srgbClr val="99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020" name="AutoShape 12"/>
          <p:cNvSpPr>
            <a:spLocks/>
          </p:cNvSpPr>
          <p:nvPr/>
        </p:nvSpPr>
        <p:spPr bwMode="auto">
          <a:xfrm>
            <a:off x="3276600" y="5867400"/>
            <a:ext cx="76200" cy="762000"/>
          </a:xfrm>
          <a:prstGeom prst="leftBrace">
            <a:avLst>
              <a:gd name="adj1" fmla="val 83333"/>
              <a:gd name="adj2" fmla="val 50000"/>
            </a:avLst>
          </a:prstGeom>
          <a:noFill/>
          <a:ln w="317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1021" name="Text Box 13"/>
          <p:cNvSpPr txBox="1">
            <a:spLocks noChangeArrowheads="1"/>
          </p:cNvSpPr>
          <p:nvPr/>
        </p:nvSpPr>
        <p:spPr bwMode="auto">
          <a:xfrm>
            <a:off x="0" y="60960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a-IR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از تولد تا وزن بارگيري:</a:t>
            </a:r>
            <a:r>
              <a:rPr lang="fa-IR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680 – 490</a:t>
            </a:r>
            <a:r>
              <a:rPr lang="fa-IR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1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1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1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1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171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1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1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710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7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  <p:bldP spid="171012" grpId="0" animBg="1"/>
      <p:bldP spid="171013" grpId="0"/>
      <p:bldP spid="171014" grpId="0"/>
      <p:bldP spid="171015" grpId="0" animBg="1"/>
      <p:bldP spid="171016" grpId="0"/>
      <p:bldP spid="171017" grpId="0"/>
      <p:bldP spid="171020" grpId="0" animBg="1"/>
      <p:bldP spid="1710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/>
          <a:lstStyle/>
          <a:p>
            <a:pPr eaLnBrk="1" hangingPunct="1"/>
            <a:r>
              <a:rPr lang="fa-IR" sz="2400" b="1" smtClean="0">
                <a:solidFill>
                  <a:srgbClr val="FFFF00"/>
                </a:solidFill>
                <a:effectLst/>
              </a:rPr>
              <a:t>نمونه 1 - از گزارش بازديد از واحد پرواربندي گاو</a:t>
            </a:r>
            <a:endParaRPr lang="en-US" sz="2400" b="1" smtClean="0">
              <a:solidFill>
                <a:srgbClr val="FFFF00"/>
              </a:solidFill>
              <a:effectLst/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305800" cy="5140325"/>
          </a:xfrm>
        </p:spPr>
        <p:txBody>
          <a:bodyPr/>
          <a:lstStyle/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600" b="1" dirty="0" smtClean="0">
                <a:solidFill>
                  <a:srgbClr val="99FF33"/>
                </a:solidFill>
              </a:rPr>
              <a:t>ركورد برداري:</a:t>
            </a:r>
            <a:r>
              <a:rPr lang="fa-IR" sz="2000" b="1" dirty="0" smtClean="0"/>
              <a:t> </a:t>
            </a:r>
            <a:r>
              <a:rPr lang="fa-IR" sz="2000" b="1" dirty="0" smtClean="0">
                <a:solidFill>
                  <a:srgbClr val="CCFFFF"/>
                </a:solidFill>
              </a:rPr>
              <a:t>در اول دوره يكسري دام شاهد انتخاب ميشود و هر 15 روز يكبار وزن كشي ميشود. اين گاو ها در طول دوره ثابت هستند و به عنوان شناسنامه كلي گله مي باشند.</a:t>
            </a:r>
          </a:p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99FF33"/>
                </a:solidFill>
              </a:rPr>
              <a:t>انتهاي وزن پروار :</a:t>
            </a:r>
            <a:r>
              <a:rPr lang="fa-IR" sz="2000" b="1" dirty="0" smtClean="0">
                <a:solidFill>
                  <a:srgbClr val="CCFFFF"/>
                </a:solidFill>
              </a:rPr>
              <a:t> 450 – 480 (ولي اين ميزان تا 550 كيلو گرم هم صرف مي كند )</a:t>
            </a:r>
            <a:endParaRPr lang="en-US" sz="2000" b="1" dirty="0" smtClean="0">
              <a:solidFill>
                <a:srgbClr val="CCFFFF"/>
              </a:solidFill>
            </a:endParaRPr>
          </a:p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200" b="1" dirty="0" smtClean="0">
                <a:solidFill>
                  <a:srgbClr val="99FF33"/>
                </a:solidFill>
              </a:rPr>
              <a:t>سن دام در زمان كشتار:</a:t>
            </a:r>
            <a:r>
              <a:rPr lang="fa-IR" sz="2000" b="1" dirty="0" smtClean="0">
                <a:solidFill>
                  <a:srgbClr val="CCFFFF"/>
                </a:solidFill>
              </a:rPr>
              <a:t> 17 – 16 ماهگي </a:t>
            </a:r>
          </a:p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800" b="1" dirty="0" smtClean="0">
                <a:solidFill>
                  <a:srgbClr val="CCFF66"/>
                </a:solidFill>
              </a:rPr>
              <a:t>پروار دامهاي بومي 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99FF33"/>
                </a:solidFill>
              </a:rPr>
              <a:t>وزن خريد :</a:t>
            </a:r>
            <a:r>
              <a:rPr lang="fa-IR" sz="2800" b="1" dirty="0" smtClean="0">
                <a:solidFill>
                  <a:srgbClr val="CCFFFF"/>
                </a:solidFill>
              </a:rPr>
              <a:t> </a:t>
            </a:r>
            <a:r>
              <a:rPr lang="fa-IR" sz="2000" b="1" dirty="0" smtClean="0">
                <a:solidFill>
                  <a:srgbClr val="CCFFFF"/>
                </a:solidFill>
              </a:rPr>
              <a:t>220 – 180 كيلو گرم</a:t>
            </a:r>
            <a:r>
              <a:rPr lang="fa-IR" sz="2800" b="1" dirty="0" smtClean="0">
                <a:solidFill>
                  <a:srgbClr val="CCFFFF"/>
                </a:solidFill>
              </a:rPr>
              <a:t> 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99FF33"/>
                </a:solidFill>
              </a:rPr>
              <a:t>وزن بار گيري :</a:t>
            </a:r>
            <a:r>
              <a:rPr lang="fa-IR" sz="2800" b="1" dirty="0" smtClean="0">
                <a:solidFill>
                  <a:srgbClr val="CCFFFF"/>
                </a:solidFill>
              </a:rPr>
              <a:t> </a:t>
            </a:r>
            <a:r>
              <a:rPr lang="fa-IR" sz="2000" b="1" dirty="0" smtClean="0">
                <a:solidFill>
                  <a:srgbClr val="CCFFFF"/>
                </a:solidFill>
              </a:rPr>
              <a:t>350 كيلو گرم 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99FF33"/>
                </a:solidFill>
              </a:rPr>
              <a:t>افزايش وزن روزانه :</a:t>
            </a:r>
            <a:r>
              <a:rPr lang="fa-IR" sz="2800" b="1" dirty="0" smtClean="0">
                <a:solidFill>
                  <a:srgbClr val="CCFFFF"/>
                </a:solidFill>
              </a:rPr>
              <a:t> </a:t>
            </a:r>
            <a:r>
              <a:rPr lang="fa-IR" sz="2000" b="1" dirty="0" smtClean="0">
                <a:solidFill>
                  <a:srgbClr val="CCFFFF"/>
                </a:solidFill>
              </a:rPr>
              <a:t>700 – 600 گرم 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99FF33"/>
                </a:solidFill>
              </a:rPr>
              <a:t>نحوه پروار :</a:t>
            </a:r>
            <a:r>
              <a:rPr lang="fa-IR" sz="2000" b="1" dirty="0" smtClean="0">
                <a:solidFill>
                  <a:srgbClr val="CCFFFF"/>
                </a:solidFill>
              </a:rPr>
              <a:t> پس از خريداري قرنطينه شده و روز اول غذا داده نمي شود .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000" b="1" dirty="0" smtClean="0">
                <a:solidFill>
                  <a:srgbClr val="CCFFFF"/>
                </a:solidFill>
              </a:rPr>
              <a:t>روز دوم فقط كلش  و از روز سوم كنسانتره داده مي شود . در 15 روزگي واكسن تب برفكي زده مي شود .</a:t>
            </a:r>
          </a:p>
          <a:p>
            <a:pPr marL="0" indent="0" algn="r" rtl="1" eaLnBrk="1" hangingPunct="1">
              <a:lnSpc>
                <a:spcPct val="95000"/>
              </a:lnSpc>
              <a:buFont typeface="Wingdings" pitchFamily="2" charset="2"/>
              <a:buNone/>
              <a:defRPr/>
            </a:pPr>
            <a:r>
              <a:rPr lang="fa-IR" sz="2000" b="1" dirty="0" smtClean="0">
                <a:solidFill>
                  <a:srgbClr val="CCFFFF"/>
                </a:solidFill>
              </a:rPr>
              <a:t>مشكل دام هاي بومي وجود شاخ و آسيب به همديگر.</a:t>
            </a:r>
            <a:endParaRPr lang="en-US" sz="2000" b="1" dirty="0" smtClean="0">
              <a:solidFill>
                <a:srgbClr val="CCFFFF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2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2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2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65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b="1" dirty="0" smtClean="0">
                <a:solidFill>
                  <a:srgbClr val="FFFF00"/>
                </a:solidFill>
                <a:effectLst/>
              </a:rPr>
              <a:t>نمونه 2 -  از گزارش بازديد از واحد پرواربندي گاو</a:t>
            </a:r>
            <a:endParaRPr lang="en-US" sz="2800" b="1" dirty="0" smtClean="0">
              <a:solidFill>
                <a:srgbClr val="FFFF00"/>
              </a:solidFill>
            </a:endParaRPr>
          </a:p>
        </p:txBody>
      </p:sp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68925"/>
          </a:xfrm>
        </p:spPr>
        <p:txBody>
          <a:bodyPr/>
          <a:lstStyle/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نوع نژاد :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بومي و دورگ</a:t>
            </a:r>
            <a:r>
              <a:rPr lang="fa-IR" sz="2800" dirty="0" smtClean="0"/>
              <a:t>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وزن خريداري :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200 – 150 كيلو گرم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وزن فروش :</a:t>
            </a:r>
            <a:r>
              <a:rPr lang="fa-IR" sz="2800" dirty="0" smtClean="0"/>
              <a:t> </a:t>
            </a:r>
            <a:r>
              <a:rPr lang="fa-IR" sz="2000" b="1" dirty="0" smtClean="0"/>
              <a:t>350 – 400 كيلو گرم</a:t>
            </a:r>
            <a:r>
              <a:rPr lang="fa-IR" sz="2800" dirty="0" smtClean="0"/>
              <a:t>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نحوه فروش :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عمده فروشي و تك فروشي به قصاب</a:t>
            </a:r>
            <a:r>
              <a:rPr lang="fa-IR" sz="2800" dirty="0" smtClean="0"/>
              <a:t>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خوراك مصرفي :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يونجه ، كاه ، سبوس گندم ، كنسانتره آماده ، جو ، نمك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(سنگ نمك ) .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افزايش وزن روزانه :</a:t>
            </a:r>
            <a:r>
              <a:rPr lang="en-US" sz="2800" dirty="0" smtClean="0"/>
              <a:t> 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99FFCC"/>
                </a:solidFill>
              </a:rPr>
              <a:t>بومي</a:t>
            </a:r>
            <a:r>
              <a:rPr lang="en-US" sz="2000" b="1" dirty="0" smtClean="0">
                <a:solidFill>
                  <a:srgbClr val="99FFCC"/>
                </a:solidFill>
              </a:rPr>
              <a:t>g   </a:t>
            </a:r>
            <a:r>
              <a:rPr lang="fa-IR" sz="2000" b="1" dirty="0" smtClean="0">
                <a:solidFill>
                  <a:srgbClr val="99FFCC"/>
                </a:solidFill>
              </a:rPr>
              <a:t> 700 – 600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000" b="1" dirty="0" smtClean="0">
                <a:solidFill>
                  <a:srgbClr val="99FFCC"/>
                </a:solidFill>
              </a:rPr>
              <a:t>                                 هلشتاين</a:t>
            </a:r>
            <a:r>
              <a:rPr lang="en-US" sz="2000" b="1" dirty="0" smtClean="0">
                <a:solidFill>
                  <a:srgbClr val="99FFCC"/>
                </a:solidFill>
              </a:rPr>
              <a:t>g  </a:t>
            </a:r>
            <a:r>
              <a:rPr lang="fa-IR" sz="2000" b="1" dirty="0" smtClean="0">
                <a:solidFill>
                  <a:srgbClr val="99FFCC"/>
                </a:solidFill>
              </a:rPr>
              <a:t> 900 – 800</a:t>
            </a:r>
            <a:endParaRPr lang="en-US" sz="2000" b="1" dirty="0" smtClean="0">
              <a:solidFill>
                <a:srgbClr val="99FFCC"/>
              </a:solidFill>
            </a:endParaRP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800" dirty="0" smtClean="0">
                <a:solidFill>
                  <a:srgbClr val="FFFF99"/>
                </a:solidFill>
              </a:rPr>
              <a:t>تمام علوفه ها و مواد خوراكي در تابستان خريداري و ذخيره مي شود.</a:t>
            </a:r>
            <a:r>
              <a:rPr lang="fa-IR" sz="2800" dirty="0" smtClean="0"/>
              <a:t>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400" b="1" dirty="0" smtClean="0">
                <a:solidFill>
                  <a:srgbClr val="FF9933"/>
                </a:solidFill>
              </a:rPr>
              <a:t>جمع آوري كود :</a:t>
            </a:r>
            <a:r>
              <a:rPr lang="fa-IR" sz="2800" dirty="0" smtClean="0"/>
              <a:t> </a:t>
            </a:r>
            <a:r>
              <a:rPr lang="fa-IR" sz="2000" b="1" dirty="0" smtClean="0">
                <a:solidFill>
                  <a:srgbClr val="CCFFCC"/>
                </a:solidFill>
              </a:rPr>
              <a:t>در تابستان (فصول گرم ) يك روز در ميان </a:t>
            </a:r>
          </a:p>
          <a:p>
            <a:pPr algn="r" rtl="1" eaLnBrk="1" hangingPunct="1">
              <a:buFont typeface="Wingdings" pitchFamily="2" charset="2"/>
              <a:buNone/>
              <a:defRPr/>
            </a:pPr>
            <a:r>
              <a:rPr lang="fa-IR" sz="2000" b="1" dirty="0" smtClean="0">
                <a:solidFill>
                  <a:srgbClr val="CCFFCC"/>
                </a:solidFill>
              </a:rPr>
              <a:t>                          در زمستان ( فصول سرد هر روز)</a:t>
            </a:r>
            <a:endParaRPr lang="en-US" sz="2000" b="1" dirty="0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b="1" smtClean="0">
                <a:solidFill>
                  <a:srgbClr val="FFFF00"/>
                </a:solidFill>
              </a:rPr>
              <a:t>آنزيميت</a:t>
            </a:r>
            <a:r>
              <a:rPr lang="fa-IR" sz="2800" b="1" smtClean="0"/>
              <a:t> </a:t>
            </a:r>
            <a:endParaRPr lang="en-US" sz="2800" b="1" smtClean="0"/>
          </a:p>
        </p:txBody>
      </p:sp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 algn="r" rtl="1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99FF66"/>
                </a:solidFill>
              </a:rPr>
              <a:t>آنزيميت مجموعه اي از انواع زئوليت هاي مفيد با خلوص بيش از 92% است.</a:t>
            </a:r>
          </a:p>
          <a:p>
            <a:pPr algn="r" rtl="1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66FFFF"/>
                </a:solidFill>
              </a:rPr>
              <a:t>زئوليت اصلي در آنزيميت ، كلينوپتيوليت نام دارد.</a:t>
            </a:r>
          </a:p>
          <a:p>
            <a:pPr algn="r" rtl="1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fa-IR" sz="2800" b="1" smtClean="0">
                <a:solidFill>
                  <a:srgbClr val="FF7C80"/>
                </a:solidFill>
                <a:effectLst/>
              </a:rPr>
              <a:t>موارد مصرف آنزيميت 350 – </a:t>
            </a:r>
            <a:r>
              <a:rPr lang="en-US" sz="2800" b="1" smtClean="0">
                <a:solidFill>
                  <a:srgbClr val="FF7C80"/>
                </a:solidFill>
                <a:effectLst/>
              </a:rPr>
              <a:t>SC</a:t>
            </a:r>
            <a:r>
              <a:rPr lang="fa-IR" sz="2800" b="1" smtClean="0">
                <a:solidFill>
                  <a:srgbClr val="FF7C80"/>
                </a:solidFill>
                <a:effectLst/>
              </a:rPr>
              <a:t> ويژه خوراك گوساله :</a:t>
            </a:r>
          </a:p>
          <a:p>
            <a:pPr algn="r" rtl="1" eaLnBrk="1" hangingPunct="1">
              <a:lnSpc>
                <a:spcPct val="115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جلوگيري از اسهال گوساله هاي نوزاد (كاهش چشم گير درصد تلفات )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افزايش جذب مواد غذايي و در نتيجه رشد بهتر گوساله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كاهش چربي و افزايش ميزان گوشت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بالا بردن مقاومت گوساله ها در مقابل پاره اي از بيماري هاي روده اي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افزايش غلظت ايمونوگلوبولين هاي </a:t>
            </a:r>
            <a:r>
              <a:rPr lang="en-US" sz="2000" b="1" smtClean="0">
                <a:solidFill>
                  <a:srgbClr val="FFFF99"/>
                </a:solidFill>
              </a:rPr>
              <a:t>A</a:t>
            </a:r>
            <a:r>
              <a:rPr lang="fa-IR" sz="2000" b="1" smtClean="0">
                <a:solidFill>
                  <a:srgbClr val="FFFF99"/>
                </a:solidFill>
              </a:rPr>
              <a:t> – </a:t>
            </a:r>
            <a:r>
              <a:rPr lang="en-US" sz="2000" b="1" smtClean="0">
                <a:solidFill>
                  <a:srgbClr val="FFFF99"/>
                </a:solidFill>
              </a:rPr>
              <a:t>M</a:t>
            </a:r>
            <a:r>
              <a:rPr lang="fa-IR" sz="2000" b="1" smtClean="0">
                <a:solidFill>
                  <a:srgbClr val="FFFF99"/>
                </a:solidFill>
              </a:rPr>
              <a:t> – </a:t>
            </a:r>
            <a:r>
              <a:rPr lang="en-US" sz="2000" b="1" smtClean="0">
                <a:solidFill>
                  <a:srgbClr val="FFFF99"/>
                </a:solidFill>
              </a:rPr>
              <a:t>G</a:t>
            </a:r>
            <a:r>
              <a:rPr lang="fa-IR" sz="2000" b="1" smtClean="0">
                <a:solidFill>
                  <a:srgbClr val="FFFF99"/>
                </a:solidFill>
              </a:rPr>
              <a:t> و ويتامين </a:t>
            </a:r>
            <a:r>
              <a:rPr lang="en-US" sz="2000" b="1" smtClean="0">
                <a:solidFill>
                  <a:srgbClr val="FFFF99"/>
                </a:solidFill>
              </a:rPr>
              <a:t>A</a:t>
            </a:r>
            <a:r>
              <a:rPr lang="fa-IR" sz="2000" b="1" smtClean="0">
                <a:solidFill>
                  <a:srgbClr val="FFFF99"/>
                </a:solidFill>
              </a:rPr>
              <a:t> در سرم خون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افزايش ميزان پروتئين در لاشه گوساله هاي پرواري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جلوگيري از مسموميت آمونياكي و جذب آمونياك در شكمبه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بهبود راندمان انرژي به دليل خاصيت تبادل كاتيوني </a:t>
            </a:r>
          </a:p>
          <a:p>
            <a:pPr algn="r" rtl="1" eaLnBrk="1" hangingPunct="1">
              <a:lnSpc>
                <a:spcPct val="115000"/>
              </a:lnSpc>
              <a:buClr>
                <a:srgbClr val="FFFF00"/>
              </a:buClr>
              <a:buSzPct val="130000"/>
              <a:buFont typeface="Vrinda" pitchFamily="2" charset="0"/>
              <a:buChar char="-"/>
              <a:defRPr/>
            </a:pPr>
            <a:r>
              <a:rPr lang="fa-IR" sz="2000" b="1" smtClean="0">
                <a:solidFill>
                  <a:srgbClr val="FFFF99"/>
                </a:solidFill>
              </a:rPr>
              <a:t>جذب فلزات سنگين در دستگاه گوارش</a:t>
            </a:r>
            <a:endParaRPr lang="en-US" sz="2000" b="1" smtClean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636588"/>
          </a:xfrm>
        </p:spPr>
        <p:txBody>
          <a:bodyPr/>
          <a:lstStyle/>
          <a:p>
            <a:pPr eaLnBrk="1" hangingPunct="1">
              <a:defRPr/>
            </a:pPr>
            <a:r>
              <a:rPr lang="fa-IR" sz="2200" b="1" smtClean="0">
                <a:solidFill>
                  <a:srgbClr val="FFFF00"/>
                </a:solidFill>
              </a:rPr>
              <a:t>آنزيميت(ميكرونيزه ) و مزاياي مصرف آن در گوساله هاي پرواري </a:t>
            </a:r>
            <a:endParaRPr lang="en-US" sz="2200" b="1" smtClean="0">
              <a:solidFill>
                <a:srgbClr val="FFFF00"/>
              </a:solidFill>
            </a:endParaRPr>
          </a:p>
        </p:txBody>
      </p:sp>
      <p:sp>
        <p:nvSpPr>
          <p:cNvPr id="17715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610600" cy="4343400"/>
          </a:xfrm>
        </p:spPr>
        <p:txBody>
          <a:bodyPr/>
          <a:lstStyle/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اشتهاي بيشتر ، خوراك بيشتر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ازدياد مقاومت گوساله در برابر بيماريها (بخصوص روده اي )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كاهش وقوع اسهال در 2 هفته اول بهد از تولد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جلوگيري از مسمويت هاي قارچي بخصوص آفلاتوكسين ها 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كاهش رطوبت بسترو در نتيجه سلامت دام 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جذب فلزات سنگين و مسموميت زا 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r>
              <a:rPr lang="fa-IR" sz="2200" b="1" smtClean="0"/>
              <a:t>توازن اوره مصرفي در جيره و تبديل آن به پروتئين هاي قابل جذب توسط ميكروارگانيسم هاي دستگاه گوارش </a:t>
            </a:r>
          </a:p>
          <a:p>
            <a:pPr algn="r" rtl="1" eaLnBrk="1" hangingPunct="1">
              <a:lnSpc>
                <a:spcPct val="120000"/>
              </a:lnSpc>
              <a:buClr>
                <a:srgbClr val="FFFF00"/>
              </a:buClr>
              <a:buSzPct val="135000"/>
              <a:buFont typeface="Vrinda" pitchFamily="2" charset="0"/>
              <a:buChar char="-"/>
              <a:defRPr/>
            </a:pPr>
            <a:endParaRPr lang="en-US" sz="2200" b="1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889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زئوليت</a:t>
            </a:r>
            <a:r>
              <a:rPr lang="fa-IR" sz="2800" smtClean="0"/>
              <a:t> </a:t>
            </a:r>
            <a:endParaRPr lang="en-US" sz="2800" smtClean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458200" cy="5867400"/>
          </a:xfrm>
        </p:spPr>
        <p:txBody>
          <a:bodyPr/>
          <a:lstStyle/>
          <a:p>
            <a:pPr marL="0" indent="0" algn="r" rtl="1" eaLnBrk="1" hangingPunct="1">
              <a:lnSpc>
                <a:spcPct val="125000"/>
              </a:lnSpc>
              <a:buClr>
                <a:srgbClr val="00FF00"/>
              </a:buClr>
              <a:buSzPct val="125000"/>
              <a:buFont typeface="Wingdings" pitchFamily="2" charset="2"/>
              <a:buChar char="ü"/>
            </a:pPr>
            <a:r>
              <a:rPr lang="fa-IR" sz="1800" b="1" smtClean="0">
                <a:effectLst/>
              </a:rPr>
              <a:t> </a:t>
            </a:r>
            <a:r>
              <a:rPr lang="fa-IR" sz="1800" b="1" smtClean="0">
                <a:solidFill>
                  <a:srgbClr val="FFFFCC"/>
                </a:solidFill>
                <a:effectLst/>
              </a:rPr>
              <a:t>زئوليت طبيعي كريستال قليايي آلومينوسليكات هيدراته شده (كريستال آبدار سيليكات آلومينيوم) و از             كاتيونهاي قليايي زميني(رسوبي )مي باشد و داراي ساختمان نا محدود سه بعدي است .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00FF00"/>
              </a:buClr>
              <a:buSzPct val="125000"/>
              <a:buFont typeface="Wingdings" pitchFamily="2" charset="2"/>
              <a:buChar char="ü"/>
            </a:pPr>
            <a:r>
              <a:rPr lang="fa-IR" sz="1800" b="1" smtClean="0">
                <a:solidFill>
                  <a:srgbClr val="FFFFCC"/>
                </a:solidFill>
                <a:effectLst/>
              </a:rPr>
              <a:t> معروف ترين زئوليت طبيعي كلينوپتيلوليت مي باشد.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00FF00"/>
              </a:buClr>
              <a:buSzPct val="125000"/>
              <a:buFont typeface="Wingdings" pitchFamily="2" charset="2"/>
              <a:buNone/>
            </a:pPr>
            <a:r>
              <a:rPr lang="fa-IR" sz="2400" b="1" smtClean="0">
                <a:solidFill>
                  <a:srgbClr val="CCCC00"/>
                </a:solidFill>
                <a:effectLst/>
              </a:rPr>
              <a:t>اثرات سودمند زئوليت بر دام و طيور: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effectLst/>
              </a:rPr>
              <a:t> </a:t>
            </a:r>
            <a:r>
              <a:rPr lang="fa-IR" sz="1800" b="1" smtClean="0">
                <a:solidFill>
                  <a:srgbClr val="CCFFFF"/>
                </a:solidFill>
                <a:effectLst/>
              </a:rPr>
              <a:t>بهبود در افزايش وزن روزانه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كنترل اختلالات گوارشي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سلامتي استخوان در مرغ هاي گوشتي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بهبود بازده خوراك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بهبود كيفيت پوسته تخم مرغ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تسهيل در حداكثر جذب مواد مغذي و انرژي زا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جلوگيري از جذب سموم قارچي به ويژه آفلاتوكسين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كاهش سميت فلزات سنگين و كاتيونهاي يك ظرفيتي و دو ظرفيتي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r>
              <a:rPr lang="fa-IR" sz="1800" b="1" smtClean="0">
                <a:solidFill>
                  <a:srgbClr val="CCFFFF"/>
                </a:solidFill>
                <a:effectLst/>
              </a:rPr>
              <a:t> كاهش جذب غناصر راديو اكتيو در حيوانات و انسان </a:t>
            </a:r>
          </a:p>
          <a:p>
            <a:pPr marL="0" indent="0" algn="r" rtl="1" eaLnBrk="1" hangingPunct="1">
              <a:lnSpc>
                <a:spcPct val="125000"/>
              </a:lnSpc>
              <a:buClr>
                <a:srgbClr val="FFFFCC"/>
              </a:buClr>
              <a:buSzPct val="125000"/>
              <a:buFont typeface="Vrinda" pitchFamily="2" charset="0"/>
              <a:buChar char="-"/>
            </a:pPr>
            <a:endParaRPr lang="en-US" sz="1800" b="1" smtClean="0">
              <a:solidFill>
                <a:srgbClr val="CCFFFF"/>
              </a:solidFill>
              <a:effectLst/>
            </a:endParaRPr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762000" y="6172200"/>
            <a:ext cx="8001000" cy="457200"/>
          </a:xfrm>
          <a:prstGeom prst="rect">
            <a:avLst/>
          </a:prstGeom>
          <a:gradFill rotWithShape="1">
            <a:gsLst>
              <a:gs pos="0">
                <a:srgbClr val="A50021">
                  <a:alpha val="96001"/>
                </a:srgbClr>
              </a:gs>
              <a:gs pos="50000">
                <a:srgbClr val="A50021">
                  <a:gamma/>
                  <a:shade val="46275"/>
                  <a:invGamma/>
                </a:srgbClr>
              </a:gs>
              <a:gs pos="100000">
                <a:srgbClr val="A50021">
                  <a:alpha val="96001"/>
                </a:srgbClr>
              </a:gs>
            </a:gsLst>
            <a:lin ang="5400000" scaled="1"/>
          </a:gradFill>
          <a:ln w="317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1">
              <a:defRPr/>
            </a:pPr>
            <a:r>
              <a:rPr lang="fa-IR" sz="2000">
                <a:solidFill>
                  <a:srgbClr val="CC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دو نوع زئوليت متداول و داراي اهميت در دامپروري :</a:t>
            </a:r>
            <a:r>
              <a:rPr lang="fa-IR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a-IR" sz="16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زئوليت فرم </a:t>
            </a:r>
            <a:r>
              <a:rPr lang="en-US" sz="16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fa-IR" sz="16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و زئوليت طبيعي(كلينوپتيلوليت)</a:t>
            </a:r>
            <a:endParaRPr lang="en-US" sz="160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6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6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6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6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603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استفاده از زئوليت در تغذيه گوساله هاي پرواري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990600"/>
            <a:ext cx="8534400" cy="5867400"/>
          </a:xfrm>
        </p:spPr>
        <p:txBody>
          <a:bodyPr/>
          <a:lstStyle/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2400" smtClean="0">
                <a:solidFill>
                  <a:srgbClr val="99FF66"/>
                </a:solidFill>
              </a:rPr>
              <a:t>مقدمه :</a:t>
            </a:r>
            <a:endParaRPr lang="en-US" sz="2400" smtClean="0">
              <a:solidFill>
                <a:srgbClr val="99FF66"/>
              </a:solidFill>
            </a:endParaRP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mtClean="0"/>
              <a:t> 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از خواص مهم زئوليت ها قابليت جذب آب و خاصيت تبادل يوني آنهاست.كه موجب اتصال يونهاي </a:t>
            </a:r>
            <a:r>
              <a:rPr lang="en-US" sz="1800" b="1" smtClean="0">
                <a:solidFill>
                  <a:srgbClr val="CCECFF"/>
                </a:solidFill>
                <a:effectLst/>
              </a:rPr>
              <a:t>k</a:t>
            </a:r>
            <a:r>
              <a:rPr lang="en-US" sz="1800" b="1" baseline="30000" smtClean="0">
                <a:solidFill>
                  <a:srgbClr val="CCECFF"/>
                </a:solidFill>
                <a:effectLst/>
              </a:rPr>
              <a:t>+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 ، </a:t>
            </a:r>
            <a:r>
              <a:rPr lang="en-US" sz="1800" b="1" smtClean="0">
                <a:solidFill>
                  <a:srgbClr val="CCECFF"/>
                </a:solidFill>
                <a:effectLst/>
              </a:rPr>
              <a:t>Na</a:t>
            </a:r>
            <a:r>
              <a:rPr lang="en-US" sz="1800" b="1" baseline="30000" smtClean="0">
                <a:solidFill>
                  <a:srgbClr val="CCECFF"/>
                </a:solidFill>
                <a:effectLst/>
              </a:rPr>
              <a:t>+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 ، </a:t>
            </a:r>
            <a:r>
              <a:rPr lang="en-US" sz="1800" b="1" smtClean="0">
                <a:solidFill>
                  <a:srgbClr val="CCECFF"/>
                </a:solidFill>
                <a:effectLst/>
              </a:rPr>
              <a:t>Mg</a:t>
            </a:r>
            <a:r>
              <a:rPr lang="en-US" sz="1800" b="1" baseline="30000" smtClean="0">
                <a:solidFill>
                  <a:srgbClr val="CCECFF"/>
                </a:solidFill>
                <a:effectLst/>
              </a:rPr>
              <a:t>2+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 ، </a:t>
            </a:r>
            <a:r>
              <a:rPr lang="en-US" sz="1800" b="1" smtClean="0">
                <a:solidFill>
                  <a:srgbClr val="CCECFF"/>
                </a:solidFill>
                <a:effectLst/>
              </a:rPr>
              <a:t>Ca</a:t>
            </a:r>
            <a:r>
              <a:rPr lang="en-US" sz="1800" b="1" baseline="30000" smtClean="0">
                <a:solidFill>
                  <a:srgbClr val="CCECFF"/>
                </a:solidFill>
                <a:effectLst/>
              </a:rPr>
              <a:t>2+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 ، </a:t>
            </a:r>
            <a:r>
              <a:rPr lang="en-US" sz="1800" b="1" smtClean="0">
                <a:solidFill>
                  <a:srgbClr val="CCECFF"/>
                </a:solidFill>
                <a:effectLst/>
              </a:rPr>
              <a:t>NH</a:t>
            </a:r>
            <a:r>
              <a:rPr lang="en-US" sz="1800" b="1" baseline="30000" smtClean="0">
                <a:solidFill>
                  <a:srgbClr val="CCECFF"/>
                </a:solidFill>
                <a:effectLst/>
              </a:rPr>
              <a:t>4+</a:t>
            </a:r>
            <a:r>
              <a:rPr lang="fa-IR" sz="1800" b="1" smtClean="0">
                <a:solidFill>
                  <a:srgbClr val="CCECFF"/>
                </a:solidFill>
                <a:effectLst/>
              </a:rPr>
              <a:t> و آزاد شدن تدريجي آنها شده و در نتيجه عملكرد حيوان را افزايش مي دهد.</a:t>
            </a:r>
            <a:endParaRPr lang="en-US" sz="1800" b="1" smtClean="0">
              <a:solidFill>
                <a:srgbClr val="CCECFF"/>
              </a:solidFill>
              <a:effectLst/>
            </a:endParaRP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33"/>
                </a:solidFill>
                <a:effectLst/>
              </a:rPr>
              <a:t>مواد و روشها :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FFFFCC"/>
                </a:solidFill>
                <a:effectLst/>
              </a:rPr>
              <a:t>جهت بررسي اثرات زئوليت طبيعي 2 آزمايش كه اولي در زمستان و دومي در تابستان انجام شد.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33"/>
                </a:solidFill>
                <a:effectLst/>
              </a:rPr>
              <a:t>آزمايش اول :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</a:rPr>
              <a:t>طرح بلوك كاملا تصادفي – تعداد 24 راس گوساله نر هلشتاين (وزن اوليه 154 كيلو گرم) 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</a:rPr>
              <a:t>سه جيره بكار برده شد ( صفر ، 30 ، 50 كيلو گرم در هر تن كنسانتره).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</a:rPr>
              <a:t>هشت تكرار در سه سطح متفاوت زئوليت(براي هر 3 گروه از نظر انرژي و پروتئين يكسان بود).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</a:rPr>
              <a:t>ميانگين وزن هر گوساله 50 </a:t>
            </a:r>
            <a:r>
              <a:rPr lang="en-US" sz="1800" b="1" smtClean="0">
                <a:solidFill>
                  <a:srgbClr val="99FFCC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±</a:t>
            </a:r>
            <a:r>
              <a:rPr lang="fa-IR" sz="1800" b="1" smtClean="0">
                <a:solidFill>
                  <a:srgbClr val="99FFCC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156 </a:t>
            </a:r>
            <a:endParaRPr lang="fa-IR" sz="1800" b="1" smtClean="0">
              <a:solidFill>
                <a:srgbClr val="99FFCC"/>
              </a:solidFill>
              <a:effectLst/>
              <a:ea typeface="Arial Unicode MS" pitchFamily="34" charset="-128"/>
              <a:cs typeface="Arial Unicode MS" pitchFamily="34" charset="-128"/>
            </a:endParaRP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  <a:ea typeface="Arial Unicode MS" pitchFamily="34" charset="-128"/>
                <a:cs typeface="Arial Unicode MS" pitchFamily="34" charset="-128"/>
              </a:rPr>
              <a:t>گوساله ها در شروع آزمايش و سپس هر 21 روز يكبار بطور انفرادي وزن كشي شدند(پس از 16 ساعت محروميت از غذا)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  <a:ea typeface="Arial Unicode MS" pitchFamily="34" charset="-128"/>
                <a:cs typeface="Arial Unicode MS" pitchFamily="34" charset="-128"/>
              </a:rPr>
              <a:t>طول دوره آزمايش 168 روز بود و در پايان هر آزمايش 2 راس گوساله از هر جيره ذبح گرديد.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33"/>
                </a:solidFill>
                <a:effectLst/>
                <a:ea typeface="Arial Unicode MS" pitchFamily="34" charset="-128"/>
                <a:cs typeface="Arial Unicode MS" pitchFamily="34" charset="-128"/>
              </a:rPr>
              <a:t>آزمايش دوم:</a:t>
            </a:r>
            <a:r>
              <a:rPr lang="fa-IR" sz="1800" b="1" smtClean="0">
                <a:solidFill>
                  <a:srgbClr val="CCECFF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1800" b="1" smtClean="0">
                <a:solidFill>
                  <a:srgbClr val="99FFCC"/>
                </a:solidFill>
                <a:effectLst/>
                <a:ea typeface="Arial Unicode MS" pitchFamily="34" charset="-128"/>
                <a:cs typeface="Arial Unicode MS" pitchFamily="34" charset="-128"/>
              </a:rPr>
              <a:t>شرايط مديريتي و غذايي و حيوانات آزمايشي مانند آزمايش اول بود با اين تفاوت كه دوره پرواربندي 105 روز به طول انجاميد و در صد لاشه ها و قطعات آنها نيز اندازه گيري نشد.</a:t>
            </a:r>
          </a:p>
          <a:p>
            <a:pPr marL="0" indent="0" algn="r" rtl="1" eaLnBrk="1" hangingPunct="1">
              <a:buFont typeface="Wingdings" pitchFamily="2" charset="2"/>
              <a:buNone/>
              <a:defRPr/>
            </a:pPr>
            <a:endParaRPr lang="en-US" sz="1800" b="1" smtClean="0">
              <a:solidFill>
                <a:srgbClr val="99FFCC"/>
              </a:solidFill>
              <a:effectLst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4" grpId="0"/>
      <p:bldP spid="20787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65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جيره مصرفي </a:t>
            </a:r>
            <a:endParaRPr lang="en-US" sz="2800" smtClean="0">
              <a:solidFill>
                <a:srgbClr val="FFFF00"/>
              </a:solidFill>
            </a:endParaRPr>
          </a:p>
        </p:txBody>
      </p:sp>
      <p:graphicFrame>
        <p:nvGraphicFramePr>
          <p:cNvPr id="208950" name="Group 54"/>
          <p:cNvGraphicFramePr>
            <a:graphicFrameLocks noGrp="1"/>
          </p:cNvGraphicFramePr>
          <p:nvPr>
            <p:ph idx="1"/>
          </p:nvPr>
        </p:nvGraphicFramePr>
        <p:xfrm>
          <a:off x="2057400" y="1600200"/>
          <a:ext cx="5334000" cy="4192591"/>
        </p:xfrm>
        <a:graphic>
          <a:graphicData uri="http://schemas.openxmlformats.org/drawingml/2006/table">
            <a:tbl>
              <a:tblPr/>
              <a:tblGrid>
                <a:gridCol w="2667000"/>
                <a:gridCol w="2667000"/>
              </a:tblGrid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درصد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99FF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 خوراكي 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99FF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00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7.5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يونجه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7.5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ذرت سيلو شده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7.43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سبوس گندم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جو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11.17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كنجاله پنبه دانه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11.89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ذرت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0.44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DCP</a:t>
                      </a: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0.74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نمك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آهك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00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0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208949" name="Text Box 53"/>
          <p:cNvSpPr txBox="1">
            <a:spLocks noChangeArrowheads="1"/>
          </p:cNvSpPr>
          <p:nvPr/>
        </p:nvSpPr>
        <p:spPr bwMode="auto">
          <a:xfrm>
            <a:off x="533400" y="61722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a-IR" sz="2400">
                <a:solidFill>
                  <a:srgbClr val="66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fa-IR" sz="2400">
                <a:solidFill>
                  <a:srgbClr val="99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نسبت علوفه به كنسانتره :</a:t>
            </a:r>
            <a:r>
              <a:rPr lang="fa-IR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fa-IR" sz="2000">
                <a:solidFill>
                  <a:srgbClr val="CC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 به 85 درصد</a:t>
            </a:r>
            <a:endParaRPr lang="en-US" sz="2000">
              <a:solidFill>
                <a:srgbClr val="CC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8951" name="Text Box 55"/>
          <p:cNvSpPr txBox="1">
            <a:spLocks noChangeArrowheads="1"/>
          </p:cNvSpPr>
          <p:nvPr/>
        </p:nvSpPr>
        <p:spPr bwMode="auto">
          <a:xfrm>
            <a:off x="2209800" y="1143000"/>
            <a:ext cx="472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>
                <a:solidFill>
                  <a:srgbClr val="CCFFFF"/>
                </a:solidFill>
              </a:rPr>
              <a:t>مواد تشكيل دهنده جيره غذايي پايه (بر اساس </a:t>
            </a:r>
            <a:r>
              <a:rPr lang="en-US">
                <a:solidFill>
                  <a:srgbClr val="CCFFFF"/>
                </a:solidFill>
              </a:rPr>
              <a:t> %</a:t>
            </a:r>
            <a:r>
              <a:rPr lang="fa-IR">
                <a:solidFill>
                  <a:srgbClr val="CCFFFF"/>
                </a:solidFill>
              </a:rPr>
              <a:t>100ماده خشك )</a:t>
            </a:r>
            <a:r>
              <a:rPr lang="en-US">
                <a:solidFill>
                  <a:srgbClr val="CCFFFF"/>
                </a:solidFill>
              </a:rPr>
              <a:t>  </a:t>
            </a:r>
            <a:r>
              <a:rPr lang="fa-IR">
                <a:solidFill>
                  <a:srgbClr val="CCFFFF"/>
                </a:solidFill>
              </a:rPr>
              <a:t> </a:t>
            </a:r>
            <a:endParaRPr lang="en-US">
              <a:solidFill>
                <a:srgbClr val="CCFFFF"/>
              </a:solidFill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8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8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8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8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8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8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8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8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/>
      <p:bldP spid="208949" grpId="0"/>
      <p:bldP spid="20895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60388"/>
          </a:xfrm>
        </p:spPr>
        <p:txBody>
          <a:bodyPr/>
          <a:lstStyle/>
          <a:p>
            <a:pPr eaLnBrk="1" hangingPunct="1">
              <a:defRPr/>
            </a:pPr>
            <a:r>
              <a:rPr lang="fa-IR" sz="2000" b="1" smtClean="0">
                <a:solidFill>
                  <a:srgbClr val="FFFF00"/>
                </a:solidFill>
              </a:rPr>
              <a:t>ميانگين و انحراف معيار صفات مورد مطالعه</a:t>
            </a:r>
            <a:endParaRPr lang="en-US" sz="2000" b="1" smtClean="0">
              <a:solidFill>
                <a:srgbClr val="FFFF00"/>
              </a:solidFill>
            </a:endParaRPr>
          </a:p>
        </p:txBody>
      </p:sp>
      <p:graphicFrame>
        <p:nvGraphicFramePr>
          <p:cNvPr id="211266" name="Group 322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791202"/>
        </p:xfrm>
        <a:graphic>
          <a:graphicData uri="http://schemas.openxmlformats.org/drawingml/2006/table">
            <a:tbl>
              <a:tblPr/>
              <a:tblGrid>
                <a:gridCol w="2057400"/>
                <a:gridCol w="1905000"/>
                <a:gridCol w="2057400"/>
                <a:gridCol w="2209800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3 ( 5 درصد زئوليت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00"/>
                        </a:gs>
                        <a:gs pos="50000">
                          <a:srgbClr val="333300">
                            <a:gamma/>
                            <a:shade val="16078"/>
                            <a:invGamma/>
                          </a:srgbClr>
                        </a:gs>
                        <a:gs pos="100000">
                          <a:srgbClr val="3333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2 ( 3 درصد زئوليت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00"/>
                        </a:gs>
                        <a:gs pos="50000">
                          <a:srgbClr val="333300">
                            <a:gamma/>
                            <a:shade val="16078"/>
                            <a:invGamma/>
                          </a:srgbClr>
                        </a:gs>
                        <a:gs pos="100000">
                          <a:srgbClr val="3333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1(صفر درصد زئوليت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00"/>
                        </a:gs>
                        <a:gs pos="50000">
                          <a:srgbClr val="333300">
                            <a:gamma/>
                            <a:shade val="16078"/>
                            <a:invGamma/>
                          </a:srgbClr>
                        </a:gs>
                        <a:gs pos="100000">
                          <a:srgbClr val="333300"/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صفت مورد مطالعه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00"/>
                        </a:gs>
                        <a:gs pos="50000">
                          <a:srgbClr val="333300">
                            <a:gamma/>
                            <a:shade val="16078"/>
                            <a:invGamma/>
                          </a:srgbClr>
                        </a:gs>
                        <a:gs pos="100000">
                          <a:srgbClr val="333300"/>
                        </a:gs>
                      </a:gsLst>
                      <a:lin ang="5400000" scaled="1"/>
                    </a:gradFill>
                  </a:tcPr>
                </a:tc>
              </a:tr>
              <a:tr h="3841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آزمايش اول 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33"/>
                        </a:gs>
                        <a:gs pos="50000">
                          <a:srgbClr val="996633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33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156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 50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اوليه 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353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384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369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نهايي(كيلو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1.18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0.16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1.37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0.09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1.27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0.19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ab*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افزايش وزن روزانه 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5.86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0.98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5.02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5.45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ضريب تبديل غذايي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آزمايش دوم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33"/>
                        </a:gs>
                        <a:gs pos="50000">
                          <a:srgbClr val="99663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996633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2.18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12.5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212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206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اوليه 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358.7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370.55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351.95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وزن نهايي(كيلو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1.51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1.39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افزايش وزن روزانه 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1.51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5.42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ضريب تبديل غذايي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ميانگين دو آزمايش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6633"/>
                        </a:gs>
                        <a:gs pos="50000">
                          <a:srgbClr val="996633">
                            <a:gamma/>
                            <a:shade val="36078"/>
                            <a:invGamma/>
                          </a:srgbClr>
                        </a:gs>
                        <a:gs pos="100000">
                          <a:srgbClr val="996633"/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fa-I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1.26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1.44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1.33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خوراك مصرفي روزانه(كيلو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7.24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0.46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7.24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0.22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7.23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مقدار خوراك مصرفي(كيلو گرم 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5.70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0.071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5.04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5.42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00"/>
                        </a:gs>
                        <a:gs pos="50000">
                          <a:srgbClr val="3366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3366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ضريب تبديل غذا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6600"/>
                        </a:gs>
                        <a:gs pos="100000">
                          <a:srgbClr val="006600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582613"/>
          </a:xfrm>
        </p:spPr>
        <p:txBody>
          <a:bodyPr/>
          <a:lstStyle/>
          <a:p>
            <a:pPr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ميانگين و انحراف معيار صفات مربوط به لاشه </a:t>
            </a:r>
            <a:endParaRPr lang="en-US" sz="2400" smtClean="0">
              <a:solidFill>
                <a:srgbClr val="FFFF00"/>
              </a:solidFill>
            </a:endParaRPr>
          </a:p>
        </p:txBody>
      </p:sp>
      <p:graphicFrame>
        <p:nvGraphicFramePr>
          <p:cNvPr id="213071" name="Group 79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860292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3( 5 درصد)</a:t>
                      </a: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2(3 درصد)</a:t>
                      </a: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1(صفر درصد)</a:t>
                      </a:r>
                      <a:endParaRPr kumimoji="0" lang="en-US" sz="2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صفت مورد مطالعه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53.63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1.45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52.11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1.82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525.49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2.33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درصد لاشه گرم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1.75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1.75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1.7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وزن دل(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5.85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0.017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6.75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0.07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6.35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وزن جگر(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1.35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0.07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1.00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0.11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وزن قلوه ها(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11.8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12.40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15.55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3.5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مقدار چربي قابل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جدا كردن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kg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139.5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1.43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143.1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0.14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141.5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1.51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طول لاشه ( ‍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cm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70.36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5.2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42.91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9.1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68.33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±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FF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11.6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CCFF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9966"/>
                        </a:gs>
                        <a:gs pos="100000">
                          <a:srgbClr val="339966">
                            <a:gamma/>
                            <a:shade val="36078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سطح مقطع راسته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cm2</a:t>
                      </a:r>
                      <a:r>
                        <a:rPr kumimoji="0" lang="fa-I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3300"/>
                        </a:gs>
                        <a:gs pos="50000">
                          <a:srgbClr val="003300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00330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213072" name="Text Box 80"/>
          <p:cNvSpPr txBox="1">
            <a:spLocks noChangeArrowheads="1"/>
          </p:cNvSpPr>
          <p:nvPr/>
        </p:nvSpPr>
        <p:spPr bwMode="auto">
          <a:xfrm>
            <a:off x="3505200" y="381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نتيجه آزمايش</a:t>
            </a:r>
            <a:endParaRPr lang="en-U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3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3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3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3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3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3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1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3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29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a-IR" sz="4000" smtClean="0">
                <a:solidFill>
                  <a:srgbClr val="FFFF00"/>
                </a:solidFill>
              </a:rPr>
              <a:t>تعريف پرواربندي </a:t>
            </a:r>
            <a:endParaRPr lang="en-US" sz="4000" smtClean="0">
              <a:solidFill>
                <a:srgbClr val="FFFF00"/>
              </a:solidFill>
            </a:endParaRPr>
          </a:p>
        </p:txBody>
      </p:sp>
      <p:sp>
        <p:nvSpPr>
          <p:cNvPr id="108550" name="Oval 6"/>
          <p:cNvSpPr>
            <a:spLocks noChangeArrowheads="1"/>
          </p:cNvSpPr>
          <p:nvPr/>
        </p:nvSpPr>
        <p:spPr bwMode="auto">
          <a:xfrm>
            <a:off x="381000" y="3505200"/>
            <a:ext cx="15240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400"/>
              <a:t>پرواربندي</a:t>
            </a:r>
            <a:endParaRPr lang="en-US" sz="2400"/>
          </a:p>
        </p:txBody>
      </p:sp>
      <p:sp>
        <p:nvSpPr>
          <p:cNvPr id="108554" name="Oval 10"/>
          <p:cNvSpPr>
            <a:spLocks noChangeArrowheads="1"/>
          </p:cNvSpPr>
          <p:nvPr/>
        </p:nvSpPr>
        <p:spPr bwMode="auto">
          <a:xfrm>
            <a:off x="7620000" y="3429000"/>
            <a:ext cx="13716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400"/>
              <a:t>توليد گوشت</a:t>
            </a:r>
            <a:endParaRPr lang="en-US" sz="2400"/>
          </a:p>
        </p:txBody>
      </p:sp>
      <p:sp>
        <p:nvSpPr>
          <p:cNvPr id="108555" name="Oval 11"/>
          <p:cNvSpPr>
            <a:spLocks noChangeArrowheads="1"/>
          </p:cNvSpPr>
          <p:nvPr/>
        </p:nvSpPr>
        <p:spPr bwMode="auto">
          <a:xfrm>
            <a:off x="2819400" y="3505200"/>
            <a:ext cx="14478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تغذيه متعادل</a:t>
            </a:r>
          </a:p>
          <a:p>
            <a:pPr algn="ctr"/>
            <a:r>
              <a:rPr lang="fa-IR" sz="2000"/>
              <a:t> دام</a:t>
            </a:r>
            <a:endParaRPr lang="en-US" sz="2000"/>
          </a:p>
        </p:txBody>
      </p:sp>
      <p:sp>
        <p:nvSpPr>
          <p:cNvPr id="108556" name="Oval 12"/>
          <p:cNvSpPr>
            <a:spLocks noChangeArrowheads="1"/>
          </p:cNvSpPr>
          <p:nvPr/>
        </p:nvSpPr>
        <p:spPr bwMode="auto">
          <a:xfrm>
            <a:off x="5257800" y="3505200"/>
            <a:ext cx="14478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/>
              <a:t>تامين سرعت</a:t>
            </a:r>
          </a:p>
          <a:p>
            <a:pPr algn="ctr"/>
            <a:r>
              <a:rPr lang="fa-IR" sz="1800"/>
              <a:t> رشد كافي</a:t>
            </a:r>
            <a:endParaRPr lang="en-US" sz="1800"/>
          </a:p>
        </p:txBody>
      </p:sp>
      <p:cxnSp>
        <p:nvCxnSpPr>
          <p:cNvPr id="108557" name="AutoShape 13"/>
          <p:cNvCxnSpPr>
            <a:cxnSpLocks noChangeShapeType="1"/>
          </p:cNvCxnSpPr>
          <p:nvPr/>
        </p:nvCxnSpPr>
        <p:spPr bwMode="auto">
          <a:xfrm>
            <a:off x="2057400" y="39624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08558" name="Line 14"/>
          <p:cNvSpPr>
            <a:spLocks noChangeShapeType="1"/>
          </p:cNvSpPr>
          <p:nvPr/>
        </p:nvSpPr>
        <p:spPr bwMode="auto">
          <a:xfrm>
            <a:off x="4419600" y="3962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559" name="Line 15"/>
          <p:cNvSpPr>
            <a:spLocks noChangeShapeType="1"/>
          </p:cNvSpPr>
          <p:nvPr/>
        </p:nvSpPr>
        <p:spPr bwMode="auto">
          <a:xfrm>
            <a:off x="6858000" y="3886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562" name="AutoShape 18"/>
          <p:cNvSpPr>
            <a:spLocks/>
          </p:cNvSpPr>
          <p:nvPr/>
        </p:nvSpPr>
        <p:spPr bwMode="auto">
          <a:xfrm rot="16200000">
            <a:off x="4473575" y="2689225"/>
            <a:ext cx="425450" cy="3886200"/>
          </a:xfrm>
          <a:prstGeom prst="leftBrace">
            <a:avLst>
              <a:gd name="adj1" fmla="val 62672"/>
              <a:gd name="adj2" fmla="val 49995"/>
            </a:avLst>
          </a:prstGeom>
          <a:noFill/>
          <a:ln w="25400">
            <a:solidFill>
              <a:srgbClr val="CC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563" name="Text Box 19"/>
          <p:cNvSpPr txBox="1">
            <a:spLocks noChangeArrowheads="1"/>
          </p:cNvSpPr>
          <p:nvPr/>
        </p:nvSpPr>
        <p:spPr bwMode="auto">
          <a:xfrm>
            <a:off x="3038475" y="5029200"/>
            <a:ext cx="3130550" cy="4064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a-IR" sz="2000" b="0"/>
              <a:t>در مدت زمان و وزن مشخص</a:t>
            </a:r>
            <a:endParaRPr lang="en-US" sz="2000" b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8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8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8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10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50" grpId="0" animBg="1"/>
      <p:bldP spid="108554" grpId="0" animBg="1"/>
      <p:bldP spid="108555" grpId="0" animBg="1"/>
      <p:bldP spid="108556" grpId="0" animBg="1"/>
      <p:bldP spid="108562" grpId="0" animBg="1"/>
      <p:bldP spid="10856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1900" b="1" smtClean="0">
                <a:solidFill>
                  <a:srgbClr val="FFFF00"/>
                </a:solidFill>
              </a:rPr>
              <a:t>اثر تعادل كاتيون – آنيون جيره بر توان پرواري ، خصوصيات لاشه و استخوان گوساله هاي نر هلشتاين </a:t>
            </a:r>
            <a:endParaRPr lang="en-US" sz="1900" b="1" smtClean="0">
              <a:solidFill>
                <a:srgbClr val="FFFF00"/>
              </a:solidFill>
            </a:endParaRPr>
          </a:p>
        </p:txBody>
      </p:sp>
      <p:graphicFrame>
        <p:nvGraphicFramePr>
          <p:cNvPr id="203796" name="Group 20"/>
          <p:cNvGraphicFramePr>
            <a:graphicFrameLocks noGrp="1"/>
          </p:cNvGraphicFramePr>
          <p:nvPr>
            <p:ph sz="half" idx="1"/>
          </p:nvPr>
        </p:nvGraphicFramePr>
        <p:xfrm>
          <a:off x="5562600" y="1295400"/>
          <a:ext cx="3124200" cy="1600200"/>
        </p:xfrm>
        <a:graphic>
          <a:graphicData uri="http://schemas.openxmlformats.org/drawingml/2006/table">
            <a:tbl>
              <a:tblPr/>
              <a:tblGrid>
                <a:gridCol w="1562100"/>
                <a:gridCol w="15621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121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ايران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395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ژاپن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311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آمريكا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37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276600"/>
            <a:ext cx="8458200" cy="2362200"/>
          </a:xfrm>
        </p:spPr>
        <p:txBody>
          <a:bodyPr/>
          <a:lstStyle/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FFFF99"/>
                </a:solidFill>
                <a:effectLst/>
              </a:rPr>
              <a:t>الكتروليت هاي مختلفي همچون يونهاي</a:t>
            </a:r>
            <a:r>
              <a:rPr lang="fa-IR" sz="2000" b="1" smtClean="0">
                <a:solidFill>
                  <a:srgbClr val="FFFF99"/>
                </a:solidFill>
              </a:rPr>
              <a:t> 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Na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+</a:t>
            </a:r>
            <a:r>
              <a:rPr lang="fa-IR" sz="2000" b="1" baseline="30000" smtClean="0">
                <a:solidFill>
                  <a:srgbClr val="FFFF99"/>
                </a:solidFill>
                <a:effectLst/>
              </a:rPr>
              <a:t> 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، 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k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+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 ، 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Ca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2+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 ، 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mg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2+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 ، ‍‍‍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CL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-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 ، سولفات(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So</a:t>
            </a:r>
            <a:r>
              <a:rPr lang="en-US" sz="2000" b="1" baseline="-25000" smtClean="0">
                <a:solidFill>
                  <a:srgbClr val="FFFF99"/>
                </a:solidFill>
                <a:effectLst/>
              </a:rPr>
              <a:t>4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2-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 ) ، فسفات(</a:t>
            </a:r>
            <a:r>
              <a:rPr lang="en-US" sz="2000" b="1" smtClean="0">
                <a:solidFill>
                  <a:srgbClr val="FFFF99"/>
                </a:solidFill>
                <a:effectLst/>
              </a:rPr>
              <a:t>Hpo</a:t>
            </a:r>
            <a:r>
              <a:rPr lang="en-US" sz="2000" b="1" baseline="-25000" smtClean="0">
                <a:solidFill>
                  <a:srgbClr val="FFFF99"/>
                </a:solidFill>
                <a:effectLst/>
              </a:rPr>
              <a:t>4</a:t>
            </a:r>
            <a:r>
              <a:rPr lang="en-US" sz="2000" b="1" baseline="30000" smtClean="0">
                <a:solidFill>
                  <a:srgbClr val="FFFF99"/>
                </a:solidFill>
                <a:effectLst/>
              </a:rPr>
              <a:t>2-</a:t>
            </a:r>
            <a:r>
              <a:rPr lang="fa-IR" sz="2000" b="1" smtClean="0">
                <a:solidFill>
                  <a:srgbClr val="FFFF99"/>
                </a:solidFill>
                <a:effectLst/>
              </a:rPr>
              <a:t>) مي تواند بر روي تعادل اسيد – باز بدن اثر بگذارد.</a:t>
            </a:r>
          </a:p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FFFF99"/>
                </a:solidFill>
                <a:effectLst/>
              </a:rPr>
              <a:t>ولي به دليل اختلاف در جذب و متابوليسم و نحوه عمل يونهاي تك ظرفيتي عموماً اين يونها به عنوان يون هاي ثابت در توازن كاتيون – آنيون در نظر گرفته مي شود.</a:t>
            </a:r>
          </a:p>
          <a:p>
            <a:pPr marL="0" indent="0" algn="r" rtl="1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fa-IR" sz="2000" b="1" smtClean="0">
                <a:solidFill>
                  <a:srgbClr val="FFFF00"/>
                </a:solidFill>
                <a:effectLst/>
              </a:rPr>
              <a:t>گزارشات براي </a:t>
            </a:r>
            <a:r>
              <a:rPr lang="en-US" sz="2000" b="1" smtClean="0">
                <a:solidFill>
                  <a:srgbClr val="FFFF00"/>
                </a:solidFill>
                <a:effectLst/>
              </a:rPr>
              <a:t>DCAD</a:t>
            </a:r>
            <a:r>
              <a:rPr lang="fa-IR" sz="2000" b="1" smtClean="0">
                <a:solidFill>
                  <a:srgbClr val="FFFF00"/>
                </a:solidFill>
                <a:effectLst/>
              </a:rPr>
              <a:t> در مورد بهترين ميزان افزايش رشد و ضريب تبديل غذايي :</a:t>
            </a:r>
            <a:endParaRPr lang="en-US" sz="2000" b="1" smtClean="0">
              <a:solidFill>
                <a:srgbClr val="FFFF00"/>
              </a:solidFill>
              <a:effectLst/>
            </a:endParaRPr>
          </a:p>
        </p:txBody>
      </p:sp>
      <p:sp>
        <p:nvSpPr>
          <p:cNvPr id="203797" name="Oval 21"/>
          <p:cNvSpPr>
            <a:spLocks noChangeArrowheads="1"/>
          </p:cNvSpPr>
          <p:nvPr/>
        </p:nvSpPr>
        <p:spPr bwMode="auto">
          <a:xfrm>
            <a:off x="5638800" y="1295400"/>
            <a:ext cx="2971800" cy="533400"/>
          </a:xfrm>
          <a:prstGeom prst="ellipse">
            <a:avLst/>
          </a:prstGeom>
          <a:solidFill>
            <a:srgbClr val="FF0000">
              <a:alpha val="39999"/>
            </a:srgbClr>
          </a:solidFill>
          <a:ln w="3175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3798" name="AutoShape 22"/>
          <p:cNvSpPr>
            <a:spLocks noChangeArrowheads="1"/>
          </p:cNvSpPr>
          <p:nvPr/>
        </p:nvSpPr>
        <p:spPr bwMode="auto">
          <a:xfrm>
            <a:off x="990600" y="1371600"/>
            <a:ext cx="3200400" cy="990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3B00"/>
              </a:gs>
              <a:gs pos="50000">
                <a:srgbClr val="008000"/>
              </a:gs>
              <a:gs pos="100000">
                <a:srgbClr val="003B00"/>
              </a:gs>
            </a:gsLst>
            <a:lin ang="5400000" scaled="1"/>
          </a:gradFill>
          <a:ln w="3175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700">
                <a:solidFill>
                  <a:srgbClr val="FFFF00"/>
                </a:solidFill>
              </a:rPr>
              <a:t>به دليل عدم استفاده بهينه از استعداد </a:t>
            </a:r>
          </a:p>
          <a:p>
            <a:pPr algn="ctr"/>
            <a:r>
              <a:rPr lang="fa-IR" sz="1700">
                <a:solidFill>
                  <a:srgbClr val="FFFF00"/>
                </a:solidFill>
              </a:rPr>
              <a:t>ژنتيكي، مديريت تغذيه و شرايط آب و هوايي</a:t>
            </a:r>
            <a:endParaRPr lang="en-US" sz="1700">
              <a:solidFill>
                <a:srgbClr val="FFFF00"/>
              </a:solidFill>
            </a:endParaRPr>
          </a:p>
        </p:txBody>
      </p:sp>
      <p:sp>
        <p:nvSpPr>
          <p:cNvPr id="203799" name="Line 23"/>
          <p:cNvSpPr>
            <a:spLocks noChangeShapeType="1"/>
          </p:cNvSpPr>
          <p:nvPr/>
        </p:nvSpPr>
        <p:spPr bwMode="auto">
          <a:xfrm flipH="1">
            <a:off x="4191000" y="1600200"/>
            <a:ext cx="1447800" cy="30480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3801" name="Text Box 25"/>
          <p:cNvSpPr txBox="1">
            <a:spLocks noChangeArrowheads="1"/>
          </p:cNvSpPr>
          <p:nvPr/>
        </p:nvSpPr>
        <p:spPr bwMode="auto">
          <a:xfrm>
            <a:off x="6248400" y="8382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fa-IR" sz="1800">
                <a:solidFill>
                  <a:srgbClr val="99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متوسط لاشه گاو</a:t>
            </a:r>
            <a:endParaRPr lang="en-US" sz="1800">
              <a:solidFill>
                <a:srgbClr val="99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3807" name="Text Box 31"/>
          <p:cNvSpPr txBox="1">
            <a:spLocks noChangeArrowheads="1"/>
          </p:cNvSpPr>
          <p:nvPr/>
        </p:nvSpPr>
        <p:spPr bwMode="auto">
          <a:xfrm>
            <a:off x="228600" y="5638800"/>
            <a:ext cx="8610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fa-IR" sz="1800">
                <a:solidFill>
                  <a:srgbClr val="FF6699"/>
                </a:solidFill>
              </a:rPr>
              <a:t>دن هارت و همكاران</a:t>
            </a:r>
            <a:r>
              <a:rPr lang="fa-IR" sz="1800">
                <a:solidFill>
                  <a:srgbClr val="FFCCCC"/>
                </a:solidFill>
              </a:rPr>
              <a:t>                       جيره حاوي </a:t>
            </a:r>
            <a:r>
              <a:rPr lang="fa-IR" sz="1800">
                <a:solidFill>
                  <a:srgbClr val="CCFFFF"/>
                </a:solidFill>
              </a:rPr>
              <a:t>34.4+</a:t>
            </a:r>
            <a:r>
              <a:rPr lang="fa-IR" sz="1800">
                <a:solidFill>
                  <a:srgbClr val="FFCCCC"/>
                </a:solidFill>
              </a:rPr>
              <a:t> ميلي اكي والان در 100گرم ماده خشك جيره  </a:t>
            </a:r>
          </a:p>
          <a:p>
            <a:pPr algn="r" rtl="1">
              <a:spcBef>
                <a:spcPct val="50000"/>
              </a:spcBef>
            </a:pPr>
            <a:r>
              <a:rPr lang="fa-IR" sz="1800">
                <a:solidFill>
                  <a:srgbClr val="FF6699"/>
                </a:solidFill>
              </a:rPr>
              <a:t>محقق ديگر</a:t>
            </a:r>
            <a:r>
              <a:rPr lang="fa-IR" sz="1800">
                <a:solidFill>
                  <a:srgbClr val="FFCCCC"/>
                </a:solidFill>
              </a:rPr>
              <a:t>                                  جيره حاوي 30+ تا 37+ ميلي اكي والان در 100 گزم ماده خشك جيره  </a:t>
            </a:r>
            <a:endParaRPr lang="en-US" sz="1800">
              <a:solidFill>
                <a:srgbClr val="FFCCCC"/>
              </a:solidFill>
            </a:endParaRPr>
          </a:p>
        </p:txBody>
      </p:sp>
      <p:sp>
        <p:nvSpPr>
          <p:cNvPr id="203809" name="Line 33"/>
          <p:cNvSpPr>
            <a:spLocks noChangeShapeType="1"/>
          </p:cNvSpPr>
          <p:nvPr/>
        </p:nvSpPr>
        <p:spPr bwMode="auto">
          <a:xfrm flipH="1">
            <a:off x="5867400" y="5867400"/>
            <a:ext cx="1219200" cy="0"/>
          </a:xfrm>
          <a:prstGeom prst="line">
            <a:avLst/>
          </a:prstGeom>
          <a:noFill/>
          <a:ln w="25400">
            <a:solidFill>
              <a:srgbClr val="CC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3810" name="Line 34"/>
          <p:cNvSpPr>
            <a:spLocks noChangeShapeType="1"/>
          </p:cNvSpPr>
          <p:nvPr/>
        </p:nvSpPr>
        <p:spPr bwMode="auto">
          <a:xfrm flipH="1">
            <a:off x="5867400" y="6248400"/>
            <a:ext cx="1828800" cy="0"/>
          </a:xfrm>
          <a:prstGeom prst="line">
            <a:avLst/>
          </a:prstGeom>
          <a:noFill/>
          <a:ln w="25400">
            <a:solidFill>
              <a:srgbClr val="CC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3811" name="Oval 35"/>
          <p:cNvSpPr>
            <a:spLocks noChangeArrowheads="1"/>
          </p:cNvSpPr>
          <p:nvPr/>
        </p:nvSpPr>
        <p:spPr bwMode="auto">
          <a:xfrm>
            <a:off x="4191000" y="5638800"/>
            <a:ext cx="685800" cy="381000"/>
          </a:xfrm>
          <a:prstGeom prst="ellipse">
            <a:avLst/>
          </a:prstGeom>
          <a:solidFill>
            <a:srgbClr val="00FF00">
              <a:alpha val="30000"/>
            </a:srgbClr>
          </a:solidFill>
          <a:ln w="19050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3812" name="Oval 36"/>
          <p:cNvSpPr>
            <a:spLocks noChangeArrowheads="1"/>
          </p:cNvSpPr>
          <p:nvPr/>
        </p:nvSpPr>
        <p:spPr bwMode="auto">
          <a:xfrm>
            <a:off x="3733800" y="6019800"/>
            <a:ext cx="1219200" cy="381000"/>
          </a:xfrm>
          <a:prstGeom prst="ellipse">
            <a:avLst/>
          </a:prstGeom>
          <a:solidFill>
            <a:srgbClr val="99FFCC">
              <a:alpha val="50000"/>
            </a:srgbClr>
          </a:solidFill>
          <a:ln w="9525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3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3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3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0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0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0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03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03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3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03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/>
      <p:bldP spid="203797" grpId="0" animBg="1"/>
      <p:bldP spid="203798" grpId="0" animBg="1"/>
      <p:bldP spid="203801" grpId="0"/>
      <p:bldP spid="203807" grpId="0"/>
      <p:bldP spid="203811" grpId="0" animBg="1"/>
      <p:bldP spid="20381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58200" cy="560388"/>
          </a:xfrm>
        </p:spPr>
        <p:txBody>
          <a:bodyPr/>
          <a:lstStyle/>
          <a:p>
            <a:pPr eaLnBrk="1" hangingPunct="1">
              <a:defRPr/>
            </a:pPr>
            <a:r>
              <a:rPr lang="fa-IR" sz="1900" b="1" smtClean="0">
                <a:solidFill>
                  <a:srgbClr val="FFFF00"/>
                </a:solidFill>
              </a:rPr>
              <a:t>اثر تعادل كاتيون – آنيون جيره بر توان پرواري ، خصوصيات لاشه و استخوان گوساله هاي نر هلشتاين</a:t>
            </a:r>
            <a:endParaRPr lang="en-US" sz="1900" b="1" smtClean="0">
              <a:solidFill>
                <a:srgbClr val="FFFF00"/>
              </a:solidFill>
            </a:endParaRPr>
          </a:p>
        </p:txBody>
      </p:sp>
      <p:sp>
        <p:nvSpPr>
          <p:cNvPr id="2058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140325"/>
          </a:xfrm>
        </p:spPr>
        <p:txBody>
          <a:bodyPr/>
          <a:lstStyle/>
          <a:p>
            <a:pPr marL="0" indent="0" algn="r" rtl="1" eaLnBrk="1" hangingPunct="1">
              <a:buFont typeface="Wingdings" pitchFamily="2" charset="2"/>
              <a:buNone/>
              <a:defRPr/>
            </a:pPr>
            <a:r>
              <a:rPr lang="fa-IR" sz="2800" smtClean="0">
                <a:solidFill>
                  <a:srgbClr val="FF9900"/>
                </a:solidFill>
              </a:rPr>
              <a:t>مواد و روش ها :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600" b="1" smtClean="0">
                <a:solidFill>
                  <a:srgbClr val="00FF99"/>
                </a:solidFill>
                <a:effectLst/>
              </a:rPr>
              <a:t>24</a:t>
            </a:r>
            <a:r>
              <a:rPr lang="fa-IR" sz="2600" smtClean="0">
                <a:solidFill>
                  <a:srgbClr val="00FF99"/>
                </a:solidFill>
              </a:rPr>
              <a:t> </a:t>
            </a:r>
            <a:r>
              <a:rPr lang="fa-IR" sz="2600" b="1" smtClean="0">
                <a:solidFill>
                  <a:srgbClr val="00FF99"/>
                </a:solidFill>
                <a:effectLst/>
              </a:rPr>
              <a:t>راس گوساله نر هلشتاين با وزن اوليه 56.28 </a:t>
            </a:r>
            <a:r>
              <a:rPr lang="en-US" sz="2600" b="1" smtClean="0">
                <a:solidFill>
                  <a:srgbClr val="00FF99"/>
                </a:solidFill>
                <a:effectLst/>
                <a:ea typeface="Arial Unicode MS" pitchFamily="34" charset="-128"/>
                <a:cs typeface="Arial Unicode MS" pitchFamily="34" charset="-128"/>
              </a:rPr>
              <a:t>±</a:t>
            </a:r>
            <a:r>
              <a:rPr lang="fa-IR" sz="2600" b="1" smtClean="0">
                <a:solidFill>
                  <a:srgbClr val="00FF99"/>
                </a:solidFill>
                <a:effectLst/>
                <a:ea typeface="Arial Unicode MS" pitchFamily="34" charset="-128"/>
                <a:cs typeface="Arial Unicode MS" pitchFamily="34" charset="-128"/>
              </a:rPr>
              <a:t> 217.03</a:t>
            </a:r>
            <a:r>
              <a:rPr lang="fa-IR" sz="26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600" b="1" smtClean="0">
                <a:solidFill>
                  <a:srgbClr val="FFCC66"/>
                </a:solidFill>
                <a:effectLst/>
                <a:ea typeface="Arial Unicode MS" pitchFamily="34" charset="-128"/>
                <a:cs typeface="Arial Unicode MS" pitchFamily="34" charset="-128"/>
              </a:rPr>
              <a:t>مدت آزمايش :</a:t>
            </a:r>
            <a:r>
              <a:rPr lang="fa-IR" sz="24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a-IR" sz="20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150 روز</a:t>
            </a:r>
            <a:r>
              <a:rPr lang="fa-IR" sz="24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FFCC66"/>
                </a:solidFill>
                <a:effectLst/>
                <a:ea typeface="Arial Unicode MS" pitchFamily="34" charset="-128"/>
                <a:cs typeface="Arial Unicode MS" pitchFamily="34" charset="-128"/>
              </a:rPr>
              <a:t>مدل آماري :</a:t>
            </a:r>
            <a:r>
              <a:rPr lang="fa-IR" sz="24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طرح بلوك هاي كامل تصادفي با چهار جيره (6 گروه وزني )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در داخل هر گروه 4 گوساله با وزن مشابه قرار داشت و هر گوساله به يك جيره غذايي اختصاص داده شد.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FFCC66"/>
                </a:solidFill>
                <a:effectLst/>
                <a:ea typeface="Arial Unicode MS" pitchFamily="34" charset="-128"/>
                <a:cs typeface="Arial Unicode MS" pitchFamily="34" charset="-128"/>
              </a:rPr>
              <a:t>جيره ها :</a:t>
            </a:r>
            <a:r>
              <a:rPr lang="fa-IR" sz="24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4 جيره با سطوح 0 ، 15 ، 30 ، 45 (ميلي اكي والان در 100 گرم </a:t>
            </a:r>
            <a:r>
              <a:rPr lang="en-US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DM</a:t>
            </a: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 ) به طور </a:t>
            </a:r>
            <a:r>
              <a:rPr lang="en-US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TMR</a:t>
            </a: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 و بطور انفرادي تغذيه شدند.</a:t>
            </a: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endParaRPr lang="fa-IR" sz="2400" b="1" smtClean="0">
              <a:solidFill>
                <a:srgbClr val="CCFFFF"/>
              </a:solidFill>
              <a:effectLst/>
              <a:ea typeface="Arial Unicode MS" pitchFamily="34" charset="-128"/>
              <a:cs typeface="Arial Unicode MS" pitchFamily="34" charset="-128"/>
            </a:endParaRPr>
          </a:p>
          <a:p>
            <a:pPr marL="0" indent="0" algn="r" rtl="1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fa-IR" sz="2400" b="1" smtClean="0">
                <a:solidFill>
                  <a:srgbClr val="FFCC66"/>
                </a:solidFill>
                <a:effectLst/>
                <a:ea typeface="Arial Unicode MS" pitchFamily="34" charset="-128"/>
                <a:cs typeface="Arial Unicode MS" pitchFamily="34" charset="-128"/>
              </a:rPr>
              <a:t>نسبت علوفه به كنسانتره :</a:t>
            </a:r>
            <a:r>
              <a:rPr lang="fa-IR" sz="2400" b="1" smtClean="0">
                <a:solidFill>
                  <a:srgbClr val="FFFF00"/>
                </a:solidFill>
                <a:effectLst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a-IR" sz="2400" b="1" smtClean="0">
                <a:solidFill>
                  <a:srgbClr val="CCFFFF"/>
                </a:solidFill>
                <a:effectLst/>
                <a:ea typeface="Arial Unicode MS" pitchFamily="34" charset="-128"/>
                <a:cs typeface="Arial Unicode MS" pitchFamily="34" charset="-128"/>
              </a:rPr>
              <a:t>30 به 70 درصد</a:t>
            </a:r>
            <a:endParaRPr lang="en-US" sz="2400" b="1" smtClean="0">
              <a:solidFill>
                <a:srgbClr val="CCFFFF"/>
              </a:solidFill>
              <a:effectLst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2788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2400" smtClean="0">
                <a:solidFill>
                  <a:srgbClr val="FFFF00"/>
                </a:solidFill>
              </a:rPr>
              <a:t>درصد اجزاي تشكيل دهنده جيره ها(</a:t>
            </a:r>
            <a:r>
              <a:rPr lang="fa-IR" sz="2000" b="1" smtClean="0">
                <a:solidFill>
                  <a:srgbClr val="FFFF00"/>
                </a:solidFill>
                <a:effectLst/>
              </a:rPr>
              <a:t>بر اساس 100 درصد</a:t>
            </a:r>
            <a:r>
              <a:rPr lang="en-US" sz="2000" b="1" smtClean="0">
                <a:solidFill>
                  <a:srgbClr val="FFFF00"/>
                </a:solidFill>
                <a:effectLst/>
              </a:rPr>
              <a:t>DM</a:t>
            </a:r>
            <a:r>
              <a:rPr lang="fa-IR" sz="2400" smtClean="0">
                <a:solidFill>
                  <a:srgbClr val="FFFF00"/>
                </a:solidFill>
              </a:rPr>
              <a:t>)</a:t>
            </a:r>
            <a:endParaRPr lang="en-US" sz="2400" smtClean="0">
              <a:solidFill>
                <a:srgbClr val="FFFF00"/>
              </a:solidFill>
            </a:endParaRPr>
          </a:p>
        </p:txBody>
      </p:sp>
      <p:graphicFrame>
        <p:nvGraphicFramePr>
          <p:cNvPr id="222539" name="Group 331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243836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35083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جيره هاي غذايي* بر اساس توازن كاتيون و آنيون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 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ماده خوراكي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16.03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16.03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16.03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16.03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يونجه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كاه جو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43.52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44.9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44.9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44.9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جو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ذرت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4.58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4.91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كنجاله سويا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كنجاله پنبه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2.37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2.77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سبوس گندم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1.73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0.27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بيكربنات سديم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0.13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0.79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1.47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كلريدآمونيوم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0.54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كربنات كلسيم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0.35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0.35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كلريد سديم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0.88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0.81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0.45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اوره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5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* بر اساس ميلي اكي الان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- (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+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a-I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در 100 گرم ماده خشك جيره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560388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نتيجه</a:t>
            </a:r>
            <a:endParaRPr lang="en-US" sz="2800" smtClean="0">
              <a:solidFill>
                <a:srgbClr val="FFFF00"/>
              </a:solidFill>
            </a:endParaRPr>
          </a:p>
        </p:txBody>
      </p:sp>
      <p:pic>
        <p:nvPicPr>
          <p:cNvPr id="46083" name="Picture 5" descr="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62000"/>
            <a:ext cx="9144000" cy="6096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7" descr="21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779463"/>
            <a:ext cx="8229600" cy="48498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3200" smtClean="0">
                <a:solidFill>
                  <a:srgbClr val="FFFF00"/>
                </a:solidFill>
              </a:rPr>
              <a:t>نتيجه كلي</a:t>
            </a:r>
            <a:endParaRPr lang="en-US" sz="3200" smtClean="0">
              <a:solidFill>
                <a:srgbClr val="FFFF00"/>
              </a:solidFill>
            </a:endParaRPr>
          </a:p>
        </p:txBody>
      </p:sp>
      <p:sp>
        <p:nvSpPr>
          <p:cNvPr id="217094" name="Oval 6"/>
          <p:cNvSpPr>
            <a:spLocks noChangeArrowheads="1"/>
          </p:cNvSpPr>
          <p:nvPr/>
        </p:nvSpPr>
        <p:spPr bwMode="auto">
          <a:xfrm>
            <a:off x="0" y="1295400"/>
            <a:ext cx="9144000" cy="5562600"/>
          </a:xfrm>
          <a:prstGeom prst="ellipse">
            <a:avLst/>
          </a:prstGeom>
          <a:solidFill>
            <a:srgbClr val="FFFF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095" name="Text Box 7"/>
          <p:cNvSpPr txBox="1">
            <a:spLocks noChangeArrowheads="1"/>
          </p:cNvSpPr>
          <p:nvPr/>
        </p:nvSpPr>
        <p:spPr bwMode="auto">
          <a:xfrm>
            <a:off x="152400" y="3471863"/>
            <a:ext cx="26670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fa-IR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پرواربندي صحيح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fa-IR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fa-IR" sz="24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اصولي و علمي</a:t>
            </a:r>
            <a:r>
              <a:rPr lang="fa-IR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n-US" sz="2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096" name="AutoShape 8"/>
          <p:cNvSpPr>
            <a:spLocks noChangeArrowheads="1"/>
          </p:cNvSpPr>
          <p:nvPr/>
        </p:nvSpPr>
        <p:spPr bwMode="auto">
          <a:xfrm>
            <a:off x="2667000" y="3505200"/>
            <a:ext cx="1371600" cy="1066800"/>
          </a:xfrm>
          <a:prstGeom prst="rightArrow">
            <a:avLst>
              <a:gd name="adj1" fmla="val 50000"/>
              <a:gd name="adj2" fmla="val 32143"/>
            </a:avLst>
          </a:prstGeom>
          <a:solidFill>
            <a:srgbClr val="66FF33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7097" name="Text Box 9"/>
          <p:cNvSpPr txBox="1">
            <a:spLocks noChangeArrowheads="1"/>
          </p:cNvSpPr>
          <p:nvPr/>
        </p:nvSpPr>
        <p:spPr bwMode="auto">
          <a:xfrm>
            <a:off x="3962400" y="3429000"/>
            <a:ext cx="2286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افزايش و بهبود</a:t>
            </a:r>
          </a:p>
          <a:p>
            <a:pPr algn="ctr">
              <a:spcBef>
                <a:spcPct val="50000"/>
              </a:spcBef>
              <a:defRPr/>
            </a:pPr>
            <a:r>
              <a:rPr lang="fa-IR" sz="280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راندمان توليد</a:t>
            </a:r>
            <a:endParaRPr lang="en-US" sz="280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098" name="AutoShape 10"/>
          <p:cNvSpPr>
            <a:spLocks noChangeArrowheads="1"/>
          </p:cNvSpPr>
          <p:nvPr/>
        </p:nvSpPr>
        <p:spPr bwMode="auto">
          <a:xfrm rot="8201608">
            <a:off x="6008688" y="3173413"/>
            <a:ext cx="1785937" cy="1755775"/>
          </a:xfrm>
          <a:custGeom>
            <a:avLst/>
            <a:gdLst>
              <a:gd name="G0" fmla="+- 12331 0 0"/>
              <a:gd name="G1" fmla="+- 18514 0 0"/>
              <a:gd name="G2" fmla="+- 6171 0 0"/>
              <a:gd name="G3" fmla="*/ 12331 1 2"/>
              <a:gd name="G4" fmla="+- G3 10800 0"/>
              <a:gd name="G5" fmla="+- 21600 12331 18514"/>
              <a:gd name="G6" fmla="+- 18514 6171 0"/>
              <a:gd name="G7" fmla="*/ G6 1 2"/>
              <a:gd name="G8" fmla="*/ 18514 2 1"/>
              <a:gd name="G9" fmla="+- G8 0 21600"/>
              <a:gd name="G10" fmla="+- G5 0 G4"/>
              <a:gd name="G11" fmla="+- 12331 0 G4"/>
              <a:gd name="G12" fmla="*/ G2 G10 G11"/>
              <a:gd name="T0" fmla="*/ 16966 w 21600"/>
              <a:gd name="T1" fmla="*/ 0 h 21600"/>
              <a:gd name="T2" fmla="*/ 12331 w 21600"/>
              <a:gd name="T3" fmla="*/ 6171 h 21600"/>
              <a:gd name="T4" fmla="*/ 6171 w 21600"/>
              <a:gd name="T5" fmla="*/ 12331 h 21600"/>
              <a:gd name="T6" fmla="*/ 0 w 21600"/>
              <a:gd name="T7" fmla="*/ 16966 h 21600"/>
              <a:gd name="T8" fmla="*/ 6171 w 21600"/>
              <a:gd name="T9" fmla="*/ 21600 h 21600"/>
              <a:gd name="T10" fmla="*/ 12343 w 21600"/>
              <a:gd name="T11" fmla="*/ 18514 h 21600"/>
              <a:gd name="T12" fmla="*/ 18514 w 21600"/>
              <a:gd name="T13" fmla="*/ 12343 h 21600"/>
              <a:gd name="T14" fmla="*/ 21600 w 21600"/>
              <a:gd name="T15" fmla="*/ 6171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6966" y="0"/>
                </a:moveTo>
                <a:lnTo>
                  <a:pt x="12331" y="6171"/>
                </a:lnTo>
                <a:lnTo>
                  <a:pt x="15417" y="6171"/>
                </a:lnTo>
                <a:lnTo>
                  <a:pt x="15417" y="15417"/>
                </a:lnTo>
                <a:lnTo>
                  <a:pt x="6171" y="15417"/>
                </a:lnTo>
                <a:lnTo>
                  <a:pt x="6171" y="12331"/>
                </a:lnTo>
                <a:lnTo>
                  <a:pt x="0" y="16966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00FF00"/>
          </a:solidFill>
          <a:ln w="317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7099" name="Text Box 11"/>
          <p:cNvSpPr txBox="1">
            <a:spLocks noChangeArrowheads="1"/>
          </p:cNvSpPr>
          <p:nvPr/>
        </p:nvSpPr>
        <p:spPr bwMode="auto">
          <a:xfrm>
            <a:off x="7315200" y="2895600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a-IR" sz="240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افزايش در آمد</a:t>
            </a:r>
            <a:endParaRPr lang="en-US" sz="240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7100" name="Text Box 12"/>
          <p:cNvSpPr txBox="1">
            <a:spLocks noChangeArrowheads="1"/>
          </p:cNvSpPr>
          <p:nvPr/>
        </p:nvSpPr>
        <p:spPr bwMode="auto">
          <a:xfrm>
            <a:off x="6934200" y="4572000"/>
            <a:ext cx="1981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a-IR" sz="200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بهبود سطح </a:t>
            </a:r>
          </a:p>
          <a:p>
            <a:pPr algn="ctr">
              <a:spcBef>
                <a:spcPct val="50000"/>
              </a:spcBef>
              <a:defRPr/>
            </a:pPr>
            <a:r>
              <a:rPr lang="fa-IR" sz="200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تغذيه اي جامعه </a:t>
            </a:r>
            <a:endParaRPr lang="en-US" sz="200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1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5" grpId="0"/>
      <p:bldP spid="217096" grpId="0" animBg="1"/>
      <p:bldP spid="217097" grpId="0"/>
      <p:bldP spid="217099" grpId="0"/>
      <p:bldP spid="21710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811213"/>
          </a:xfrm>
        </p:spPr>
        <p:txBody>
          <a:bodyPr/>
          <a:lstStyle/>
          <a:p>
            <a:pPr eaLnBrk="1" hangingPunct="1">
              <a:defRPr/>
            </a:pPr>
            <a:r>
              <a:rPr lang="fa-IR" smtClean="0">
                <a:solidFill>
                  <a:srgbClr val="FFFF00"/>
                </a:solidFill>
              </a:rPr>
              <a:t>منابع</a:t>
            </a:r>
            <a:endParaRPr lang="en-US" smtClean="0">
              <a:solidFill>
                <a:srgbClr val="FFFF00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algn="r" rtl="1" eaLnBrk="1" hangingPunct="1">
              <a:lnSpc>
                <a:spcPct val="110000"/>
              </a:lnSpc>
              <a:buClr>
                <a:srgbClr val="99FF99"/>
              </a:buClr>
              <a:buSzPct val="95000"/>
              <a:buFont typeface="Arial" pitchFamily="34" charset="0"/>
              <a:buChar char="●"/>
            </a:pPr>
            <a:r>
              <a:rPr lang="fa-IR" sz="2000" b="1" smtClean="0">
                <a:effectLst/>
              </a:rPr>
              <a:t>شماع،م،(1364).پرورش گاو گوشتي،انتشارات مركز نشر دانشگاه ، شماره  213/ 636 ، تهران 206صفحه.</a:t>
            </a:r>
          </a:p>
          <a:p>
            <a:pPr algn="r" rtl="1" eaLnBrk="1" hangingPunct="1">
              <a:lnSpc>
                <a:spcPct val="110000"/>
              </a:lnSpc>
              <a:buClr>
                <a:srgbClr val="99FF99"/>
              </a:buClr>
              <a:buSzPct val="95000"/>
              <a:buFont typeface="Arial" pitchFamily="34" charset="0"/>
              <a:buChar char="●"/>
            </a:pPr>
            <a:r>
              <a:rPr lang="fa-IR" sz="2000" b="1" smtClean="0">
                <a:effectLst/>
              </a:rPr>
              <a:t>خادم،ع،ا.و م . هاشمي،(1376).پرواربندي گاو و گوساله (توليد گوشت گاو). انتشارات فرهنگ جامع ، شماره 21/636 ، تهران 240 صفحه.</a:t>
            </a:r>
          </a:p>
          <a:p>
            <a:pPr algn="r" rtl="1" eaLnBrk="1" hangingPunct="1">
              <a:lnSpc>
                <a:spcPct val="110000"/>
              </a:lnSpc>
              <a:buClr>
                <a:srgbClr val="99FF99"/>
              </a:buClr>
              <a:buSzPct val="95000"/>
              <a:buFont typeface="Arial" pitchFamily="34" charset="0"/>
              <a:buChar char="●"/>
            </a:pPr>
            <a:r>
              <a:rPr lang="fa-IR" sz="2000" b="1" smtClean="0">
                <a:effectLst/>
              </a:rPr>
              <a:t>خالداري ، م.،(1384). اصول پرورش گوسفند و بز، چاپ دوم ، انتشارات جهاد دانشگاهي ، شماره 308/ 636،تهران 510 صفحه.</a:t>
            </a:r>
          </a:p>
          <a:p>
            <a:pPr algn="r" rtl="1" eaLnBrk="1" hangingPunct="1">
              <a:lnSpc>
                <a:spcPct val="110000"/>
              </a:lnSpc>
              <a:buClr>
                <a:srgbClr val="99FF99"/>
              </a:buClr>
              <a:buSzPct val="95000"/>
              <a:buFont typeface="Arial" pitchFamily="34" charset="0"/>
              <a:buChar char="●"/>
            </a:pPr>
            <a:r>
              <a:rPr lang="fa-IR" sz="2000" b="1" smtClean="0">
                <a:effectLst/>
              </a:rPr>
              <a:t>نيكخواه،ع.و م،ع.جعفري.و پ.جامعي،</a:t>
            </a:r>
            <a:r>
              <a:rPr lang="en-US" sz="2000" b="1" smtClean="0">
                <a:effectLst/>
              </a:rPr>
              <a:t>1377</a:t>
            </a:r>
            <a:r>
              <a:rPr lang="fa-IR" sz="2000" b="1" smtClean="0">
                <a:effectLst/>
              </a:rPr>
              <a:t>. اثر تعادل كاتيون – آنيون جيره بر توان پرواري ، خصوصات لاشه و استخوان گوساله هاي نر هلشتاين.مجله علوم كشاورزي ايران ، جلد 29 ، شماره (4):823 – 812</a:t>
            </a:r>
          </a:p>
          <a:p>
            <a:pPr algn="r" rtl="1" eaLnBrk="1" hangingPunct="1">
              <a:lnSpc>
                <a:spcPct val="110000"/>
              </a:lnSpc>
              <a:buClr>
                <a:srgbClr val="99FF99"/>
              </a:buClr>
              <a:buSzPct val="95000"/>
              <a:buFont typeface="Arial" pitchFamily="34" charset="0"/>
              <a:buChar char="●"/>
            </a:pPr>
            <a:r>
              <a:rPr lang="fa-IR" sz="2000" b="1" smtClean="0">
                <a:effectLst/>
              </a:rPr>
              <a:t>نيكخواه،ع.وغ،ع.نهضتي.و م ،ح .وكيلي 1378.استفاده از زئوليت در تغذيه گوساله هاي پرواري .مجله پژوهش و سازندگي ، شماره 43: 55 - 53</a:t>
            </a:r>
            <a:endParaRPr lang="en-US" sz="2000" b="1" smtClean="0">
              <a:effectLst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a-IR" sz="6000" dirty="0" smtClean="0">
                <a:cs typeface="2  Mehr" pitchFamily="2" charset="-78"/>
              </a:rPr>
              <a:t>پايان</a:t>
            </a:r>
          </a:p>
        </p:txBody>
      </p:sp>
      <p:pic>
        <p:nvPicPr>
          <p:cNvPr id="254978" name="Picture 2" descr="http://www.babasalim.ir/image/cache/data/tarh%20tojihi/keshavarzi%20va%20damparvari/gosale%20100-500x500.jpg"/>
          <p:cNvPicPr>
            <a:picLocks noChangeAspect="1" noChangeArrowheads="1"/>
          </p:cNvPicPr>
          <p:nvPr/>
        </p:nvPicPr>
        <p:blipFill>
          <a:blip r:embed="rId2" cstate="print"/>
          <a:srcRect t="17850" b="17241"/>
          <a:stretch>
            <a:fillRect/>
          </a:stretch>
        </p:blipFill>
        <p:spPr bwMode="auto">
          <a:xfrm>
            <a:off x="3124200" y="2209800"/>
            <a:ext cx="3169682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57200" y="4953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fa-IR" sz="2800" b="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2  Yekan" pitchFamily="2" charset="-78"/>
              </a:rPr>
              <a:t>آموزشگاه تخصصی کارآفرین</a:t>
            </a:r>
            <a:endParaRPr lang="fa-IR" sz="2800" b="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2  Yeka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eaLnBrk="1" hangingPunct="1">
              <a:defRPr/>
            </a:pPr>
            <a:r>
              <a:rPr lang="fa-IR" sz="3600" smtClean="0">
                <a:solidFill>
                  <a:srgbClr val="FFFF00"/>
                </a:solidFill>
              </a:rPr>
              <a:t>اهميت پرواربندي</a:t>
            </a:r>
            <a:endParaRPr lang="en-US" sz="3600" smtClean="0">
              <a:solidFill>
                <a:srgbClr val="FFFF00"/>
              </a:solidFill>
            </a:endParaRPr>
          </a:p>
        </p:txBody>
      </p:sp>
      <p:sp>
        <p:nvSpPr>
          <p:cNvPr id="123921" name="Oval 17"/>
          <p:cNvSpPr>
            <a:spLocks noChangeArrowheads="1"/>
          </p:cNvSpPr>
          <p:nvPr/>
        </p:nvSpPr>
        <p:spPr bwMode="auto">
          <a:xfrm>
            <a:off x="2895600" y="1143000"/>
            <a:ext cx="3200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fa-IR" sz="3200"/>
              <a:t>پرواربندي</a:t>
            </a:r>
            <a:endParaRPr lang="en-US" sz="3200"/>
          </a:p>
        </p:txBody>
      </p:sp>
      <p:sp>
        <p:nvSpPr>
          <p:cNvPr id="123922" name="Line 18"/>
          <p:cNvSpPr>
            <a:spLocks noChangeShapeType="1"/>
          </p:cNvSpPr>
          <p:nvPr/>
        </p:nvSpPr>
        <p:spPr bwMode="auto">
          <a:xfrm>
            <a:off x="2133600" y="2057400"/>
            <a:ext cx="4724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23" name="Line 19"/>
          <p:cNvSpPr>
            <a:spLocks noChangeShapeType="1"/>
          </p:cNvSpPr>
          <p:nvPr/>
        </p:nvSpPr>
        <p:spPr bwMode="auto">
          <a:xfrm>
            <a:off x="6858000" y="20574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24" name="Line 20"/>
          <p:cNvSpPr>
            <a:spLocks noChangeShapeType="1"/>
          </p:cNvSpPr>
          <p:nvPr/>
        </p:nvSpPr>
        <p:spPr bwMode="auto">
          <a:xfrm>
            <a:off x="2133600" y="20574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25" name="Oval 21"/>
          <p:cNvSpPr>
            <a:spLocks noChangeArrowheads="1"/>
          </p:cNvSpPr>
          <p:nvPr/>
        </p:nvSpPr>
        <p:spPr bwMode="auto">
          <a:xfrm>
            <a:off x="6248400" y="2438400"/>
            <a:ext cx="12954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صنعتي</a:t>
            </a:r>
            <a:endParaRPr lang="en-US" sz="2000"/>
          </a:p>
        </p:txBody>
      </p:sp>
      <p:sp>
        <p:nvSpPr>
          <p:cNvPr id="123926" name="Oval 22"/>
          <p:cNvSpPr>
            <a:spLocks noChangeArrowheads="1"/>
          </p:cNvSpPr>
          <p:nvPr/>
        </p:nvSpPr>
        <p:spPr bwMode="auto">
          <a:xfrm>
            <a:off x="1447800" y="2438400"/>
            <a:ext cx="12954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سنتي</a:t>
            </a:r>
            <a:endParaRPr lang="en-US" sz="2000"/>
          </a:p>
        </p:txBody>
      </p:sp>
      <p:sp>
        <p:nvSpPr>
          <p:cNvPr id="123927" name="Line 23"/>
          <p:cNvSpPr>
            <a:spLocks noChangeShapeType="1"/>
          </p:cNvSpPr>
          <p:nvPr/>
        </p:nvSpPr>
        <p:spPr bwMode="auto">
          <a:xfrm>
            <a:off x="6858000" y="30480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28" name="Line 24"/>
          <p:cNvSpPr>
            <a:spLocks noChangeShapeType="1"/>
          </p:cNvSpPr>
          <p:nvPr/>
        </p:nvSpPr>
        <p:spPr bwMode="auto">
          <a:xfrm flipH="1">
            <a:off x="1371600" y="3048000"/>
            <a:ext cx="6858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29" name="Line 25"/>
          <p:cNvSpPr>
            <a:spLocks noChangeShapeType="1"/>
          </p:cNvSpPr>
          <p:nvPr/>
        </p:nvSpPr>
        <p:spPr bwMode="auto">
          <a:xfrm>
            <a:off x="2057400" y="3048000"/>
            <a:ext cx="6858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30" name="AutoShape 26"/>
          <p:cNvSpPr>
            <a:spLocks noChangeArrowheads="1"/>
          </p:cNvSpPr>
          <p:nvPr/>
        </p:nvSpPr>
        <p:spPr bwMode="auto">
          <a:xfrm>
            <a:off x="6172200" y="3505200"/>
            <a:ext cx="14478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1800"/>
              <a:t>دامهاي نر جوان</a:t>
            </a:r>
            <a:endParaRPr lang="en-US" sz="1800"/>
          </a:p>
        </p:txBody>
      </p:sp>
      <p:sp>
        <p:nvSpPr>
          <p:cNvPr id="123932" name="AutoShape 28"/>
          <p:cNvSpPr>
            <a:spLocks noChangeArrowheads="1"/>
          </p:cNvSpPr>
          <p:nvPr/>
        </p:nvSpPr>
        <p:spPr bwMode="auto">
          <a:xfrm>
            <a:off x="152400" y="3657600"/>
            <a:ext cx="2057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دامهاي حذفي </a:t>
            </a:r>
          </a:p>
          <a:p>
            <a:pPr algn="ctr"/>
            <a:r>
              <a:rPr lang="fa-IR" sz="2000"/>
              <a:t>+</a:t>
            </a:r>
          </a:p>
          <a:p>
            <a:pPr algn="ctr"/>
            <a:r>
              <a:rPr lang="fa-IR" sz="2000"/>
              <a:t>ماده هاي غير جايگزين</a:t>
            </a:r>
            <a:r>
              <a:rPr lang="fa-IR" sz="1800"/>
              <a:t> </a:t>
            </a:r>
            <a:endParaRPr lang="en-US" sz="1800"/>
          </a:p>
        </p:txBody>
      </p:sp>
      <p:sp>
        <p:nvSpPr>
          <p:cNvPr id="123933" name="AutoShape 29"/>
          <p:cNvSpPr>
            <a:spLocks noChangeArrowheads="1"/>
          </p:cNvSpPr>
          <p:nvPr/>
        </p:nvSpPr>
        <p:spPr bwMode="auto">
          <a:xfrm>
            <a:off x="2362200" y="3657600"/>
            <a:ext cx="2057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كشتار بره ها و</a:t>
            </a:r>
          </a:p>
          <a:p>
            <a:pPr algn="ctr"/>
            <a:r>
              <a:rPr lang="fa-IR" sz="2000"/>
              <a:t> گوساله هاي </a:t>
            </a:r>
          </a:p>
          <a:p>
            <a:pPr algn="ctr"/>
            <a:r>
              <a:rPr lang="fa-IR" sz="2000"/>
              <a:t>كم سن و سال</a:t>
            </a:r>
            <a:endParaRPr lang="en-US" sz="1800"/>
          </a:p>
        </p:txBody>
      </p:sp>
      <p:sp>
        <p:nvSpPr>
          <p:cNvPr id="123934" name="AutoShape 30"/>
          <p:cNvSpPr>
            <a:spLocks noChangeArrowheads="1"/>
          </p:cNvSpPr>
          <p:nvPr/>
        </p:nvSpPr>
        <p:spPr bwMode="auto">
          <a:xfrm>
            <a:off x="6019800" y="4495800"/>
            <a:ext cx="1676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1"/>
            <a:r>
              <a:rPr lang="fa-IR" sz="2000"/>
              <a:t>كشتاردر سن و</a:t>
            </a:r>
          </a:p>
          <a:p>
            <a:pPr algn="ctr" rtl="1"/>
            <a:r>
              <a:rPr lang="fa-IR" sz="2000"/>
              <a:t> وزن مناسب</a:t>
            </a:r>
            <a:endParaRPr lang="en-US" sz="1800"/>
          </a:p>
        </p:txBody>
      </p:sp>
      <p:sp>
        <p:nvSpPr>
          <p:cNvPr id="123935" name="Line 31"/>
          <p:cNvSpPr>
            <a:spLocks noChangeShapeType="1"/>
          </p:cNvSpPr>
          <p:nvPr/>
        </p:nvSpPr>
        <p:spPr bwMode="auto">
          <a:xfrm>
            <a:off x="6858000" y="40386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36" name="Line 32"/>
          <p:cNvSpPr>
            <a:spLocks noChangeShapeType="1"/>
          </p:cNvSpPr>
          <p:nvPr/>
        </p:nvSpPr>
        <p:spPr bwMode="auto">
          <a:xfrm>
            <a:off x="6858000" y="5410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37" name="Line 33"/>
          <p:cNvSpPr>
            <a:spLocks noChangeShapeType="1"/>
          </p:cNvSpPr>
          <p:nvPr/>
        </p:nvSpPr>
        <p:spPr bwMode="auto">
          <a:xfrm>
            <a:off x="1219200" y="48768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38" name="Line 34"/>
          <p:cNvSpPr>
            <a:spLocks noChangeShapeType="1"/>
          </p:cNvSpPr>
          <p:nvPr/>
        </p:nvSpPr>
        <p:spPr bwMode="auto">
          <a:xfrm flipH="1">
            <a:off x="3352800" y="4876800"/>
            <a:ext cx="0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39" name="Rectangle 35"/>
          <p:cNvSpPr>
            <a:spLocks noChangeArrowheads="1"/>
          </p:cNvSpPr>
          <p:nvPr/>
        </p:nvSpPr>
        <p:spPr bwMode="auto">
          <a:xfrm>
            <a:off x="5943600" y="5943600"/>
            <a:ext cx="1905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افزايش عملكرد</a:t>
            </a:r>
            <a:endParaRPr lang="en-US" sz="2000"/>
          </a:p>
        </p:txBody>
      </p:sp>
      <p:sp>
        <p:nvSpPr>
          <p:cNvPr id="123940" name="AutoShape 36"/>
          <p:cNvSpPr>
            <a:spLocks noChangeArrowheads="1"/>
          </p:cNvSpPr>
          <p:nvPr/>
        </p:nvSpPr>
        <p:spPr bwMode="auto">
          <a:xfrm>
            <a:off x="533400" y="5334000"/>
            <a:ext cx="1295400" cy="45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ذخيره چربي</a:t>
            </a:r>
            <a:endParaRPr lang="en-US" sz="2000"/>
          </a:p>
        </p:txBody>
      </p:sp>
      <p:sp>
        <p:nvSpPr>
          <p:cNvPr id="123941" name="Line 37"/>
          <p:cNvSpPr>
            <a:spLocks noChangeShapeType="1"/>
          </p:cNvSpPr>
          <p:nvPr/>
        </p:nvSpPr>
        <p:spPr bwMode="auto">
          <a:xfrm>
            <a:off x="1219200" y="5791200"/>
            <a:ext cx="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fa-IR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3942" name="Rectangle 38"/>
          <p:cNvSpPr>
            <a:spLocks noChangeArrowheads="1"/>
          </p:cNvSpPr>
          <p:nvPr/>
        </p:nvSpPr>
        <p:spPr bwMode="auto">
          <a:xfrm>
            <a:off x="381000" y="6248400"/>
            <a:ext cx="1752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توصيه نمي شود</a:t>
            </a:r>
            <a:endParaRPr lang="en-US" sz="2000"/>
          </a:p>
        </p:txBody>
      </p:sp>
      <p:sp>
        <p:nvSpPr>
          <p:cNvPr id="123943" name="Rectangle 39"/>
          <p:cNvSpPr>
            <a:spLocks noChangeArrowheads="1"/>
          </p:cNvSpPr>
          <p:nvPr/>
        </p:nvSpPr>
        <p:spPr bwMode="auto">
          <a:xfrm>
            <a:off x="2514600" y="6248400"/>
            <a:ext cx="1752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a-IR" sz="2000"/>
              <a:t>توصيه نمي شود</a:t>
            </a:r>
            <a:endParaRPr lang="en-US" sz="200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3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3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3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3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3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3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3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3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3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3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3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3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123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12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3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9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3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3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3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3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/>
      <p:bldP spid="123921" grpId="0" animBg="1"/>
      <p:bldP spid="123925" grpId="0" animBg="1"/>
      <p:bldP spid="123926" grpId="0" animBg="1"/>
      <p:bldP spid="123930" grpId="0" animBg="1"/>
      <p:bldP spid="123932" grpId="0" animBg="1"/>
      <p:bldP spid="123933" grpId="0" animBg="1"/>
      <p:bldP spid="123934" grpId="0" animBg="1"/>
      <p:bldP spid="123939" grpId="0" animBg="1"/>
      <p:bldP spid="123940" grpId="0" animBg="1"/>
      <p:bldP spid="123942" grpId="0" animBg="1"/>
      <p:bldP spid="1239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sz="4000" smtClean="0">
                <a:solidFill>
                  <a:srgbClr val="FFFF00"/>
                </a:solidFill>
              </a:rPr>
              <a:t>مزاياي پرواربندي </a:t>
            </a:r>
            <a:endParaRPr lang="en-US" sz="4000" smtClean="0">
              <a:solidFill>
                <a:srgbClr val="FFFF00"/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3048000"/>
          </a:xfrm>
        </p:spPr>
        <p:txBody>
          <a:bodyPr/>
          <a:lstStyle/>
          <a:p>
            <a:pPr marL="609600" indent="-609600" algn="r" rtl="1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200" smtClean="0">
                <a:solidFill>
                  <a:srgbClr val="00FFFF"/>
                </a:solidFill>
              </a:rPr>
              <a:t>مزاياي اقتصادي و اجتماعي نظير ايجاد فرصت شغلي ، كسب درآمدو تامين گوشت براي مصارف خانگي .</a:t>
            </a:r>
          </a:p>
          <a:p>
            <a:pPr marL="609600" indent="-609600" algn="r" rtl="1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200" smtClean="0">
                <a:solidFill>
                  <a:srgbClr val="00FFFF"/>
                </a:solidFill>
              </a:rPr>
              <a:t>استفاده از حد اكثر ظرفيت توليد گوشت دام (افزايش توليد در واحد سطح ).</a:t>
            </a:r>
          </a:p>
          <a:p>
            <a:pPr marL="609600" indent="-609600" algn="r" rtl="1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200" smtClean="0">
                <a:solidFill>
                  <a:srgbClr val="00FFFF"/>
                </a:solidFill>
              </a:rPr>
              <a:t>افزايش مرغوبيت گوشت </a:t>
            </a:r>
          </a:p>
          <a:p>
            <a:pPr marL="609600" indent="-609600" algn="r" rtl="1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200" smtClean="0">
                <a:solidFill>
                  <a:srgbClr val="00FFFF"/>
                </a:solidFill>
              </a:rPr>
              <a:t>برگشت سريع سرمايه </a:t>
            </a:r>
          </a:p>
          <a:p>
            <a:pPr marL="609600" indent="-609600" algn="r" rtl="1" eaLnBrk="1" hangingPunct="1"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200" smtClean="0">
                <a:solidFill>
                  <a:srgbClr val="00FFFF"/>
                </a:solidFill>
              </a:rPr>
              <a:t>كمك به حفظ مراتع </a:t>
            </a:r>
            <a:endParaRPr lang="en-US" sz="2200" smtClean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  <p:bldP spid="109571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rtl="1" eaLnBrk="1" hangingPunct="1">
              <a:defRPr/>
            </a:pPr>
            <a:r>
              <a:rPr lang="fa-IR" sz="2500" smtClean="0">
                <a:solidFill>
                  <a:srgbClr val="FFFF00"/>
                </a:solidFill>
              </a:rPr>
              <a:t>دلايل انتخاب حيوانات </a:t>
            </a:r>
            <a:r>
              <a:rPr lang="fa-IR" sz="2500" smtClean="0">
                <a:solidFill>
                  <a:srgbClr val="FFCC00"/>
                </a:solidFill>
              </a:rPr>
              <a:t>نرجوان براي پرواربندي</a:t>
            </a:r>
            <a:r>
              <a:rPr lang="fa-IR" sz="2500" smtClean="0">
                <a:solidFill>
                  <a:srgbClr val="FFFF00"/>
                </a:solidFill>
              </a:rPr>
              <a:t> نسبت به حيوانات پير و ماده   </a:t>
            </a:r>
            <a:endParaRPr lang="en-US" sz="2500" smtClean="0">
              <a:solidFill>
                <a:srgbClr val="FFFF00"/>
              </a:solidFill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286000"/>
            <a:ext cx="8610600" cy="3768725"/>
          </a:xfrm>
        </p:spPr>
        <p:txBody>
          <a:bodyPr/>
          <a:lstStyle/>
          <a:p>
            <a:pPr marL="609600" indent="-609600" algn="r" rtl="1" eaLnBrk="1" hangingPunct="1">
              <a:lnSpc>
                <a:spcPct val="115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ضريب تبديل غذايي پايين</a:t>
            </a:r>
          </a:p>
          <a:p>
            <a:pPr marL="609600" indent="-609600" algn="r" rtl="1" eaLnBrk="1" hangingPunct="1">
              <a:lnSpc>
                <a:spcPct val="115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سرعت رشد بالا</a:t>
            </a:r>
            <a:endParaRPr lang="en-US" sz="2400" smtClean="0"/>
          </a:p>
          <a:p>
            <a:pPr marL="609600" indent="-609600" algn="r" rtl="1" eaLnBrk="1" hangingPunct="1">
              <a:lnSpc>
                <a:spcPct val="115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افزايش وزن به صورت ذخيره پروتئين (عضله و ماهيچه )</a:t>
            </a:r>
          </a:p>
          <a:p>
            <a:pPr marL="609600" indent="-609600" algn="r" rtl="1" eaLnBrk="1" hangingPunct="1">
              <a:lnSpc>
                <a:spcPct val="115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بازار پسندي بالاي گوشت</a:t>
            </a:r>
          </a:p>
          <a:p>
            <a:pPr marL="609600" indent="-609600" algn="r" rtl="1" eaLnBrk="1" hangingPunct="1">
              <a:lnSpc>
                <a:spcPct val="115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ارزش ريالي بيشتر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a-IR" sz="3600" smtClean="0">
                <a:solidFill>
                  <a:srgbClr val="FFFF00"/>
                </a:solidFill>
              </a:rPr>
              <a:t>شرايط موفقيت در پرواربندي </a:t>
            </a:r>
            <a:endParaRPr lang="en-US" sz="3600" smtClean="0">
              <a:solidFill>
                <a:srgbClr val="FFFF00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30725"/>
          </a:xfrm>
        </p:spPr>
        <p:txBody>
          <a:bodyPr/>
          <a:lstStyle/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امنيت 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جايگاه و فضاي مورد نياز براي دام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خريد خوراك در زمان مناسب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خريد دام در مناسبترين اوقات سال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محل مناسب خريد دام 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طول مدت پرواربندي و تعداد دوره هاي پرواري در يكسال 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روش فروش دامهاي پرواري </a:t>
            </a:r>
          </a:p>
          <a:p>
            <a:pPr marL="609600" indent="-609600" algn="r" rtl="1" eaLnBrk="1" hangingPunct="1">
              <a:lnSpc>
                <a:spcPct val="110000"/>
              </a:lnSpc>
              <a:buClr>
                <a:schemeClr val="tx1"/>
              </a:buClr>
              <a:buSzTx/>
              <a:buFont typeface="Wingdings" pitchFamily="2" charset="2"/>
              <a:buAutoNum type="arabicPeriod"/>
              <a:defRPr/>
            </a:pPr>
            <a:r>
              <a:rPr lang="fa-IR" sz="2400" smtClean="0"/>
              <a:t>انتخاب نژاد مناسب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8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pPr eaLnBrk="1" hangingPunct="1">
              <a:defRPr/>
            </a:pPr>
            <a:r>
              <a:rPr lang="fa-IR" sz="2800" smtClean="0">
                <a:solidFill>
                  <a:srgbClr val="FFFF00"/>
                </a:solidFill>
              </a:rPr>
              <a:t>انواع دام كه پروار مي شود</a:t>
            </a:r>
            <a:endParaRPr lang="en-US" sz="2800" smtClean="0">
              <a:solidFill>
                <a:srgbClr val="FFFF00"/>
              </a:solidFill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4987925"/>
          </a:xfrm>
        </p:spPr>
        <p:txBody>
          <a:bodyPr/>
          <a:lstStyle/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endParaRPr lang="fa-IR" smtClean="0"/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گاو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گوسفند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بز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خوك 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شتر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r>
              <a:rPr lang="fa-IR" smtClean="0"/>
              <a:t>گاو ميش </a:t>
            </a:r>
          </a:p>
          <a:p>
            <a:pPr algn="r" rtl="1" eaLnBrk="1" hangingPunct="1">
              <a:buClr>
                <a:schemeClr val="tx1"/>
              </a:buClr>
              <a:buSzTx/>
              <a:buFontTx/>
              <a:buChar char="•"/>
              <a:defRPr/>
            </a:pPr>
            <a:endParaRPr lang="en-US" smtClean="0"/>
          </a:p>
        </p:txBody>
      </p:sp>
      <p:sp>
        <p:nvSpPr>
          <p:cNvPr id="130057" name="AutoShape 9"/>
          <p:cNvSpPr>
            <a:spLocks/>
          </p:cNvSpPr>
          <p:nvPr/>
        </p:nvSpPr>
        <p:spPr bwMode="auto">
          <a:xfrm rot="10800000">
            <a:off x="3962400" y="2554288"/>
            <a:ext cx="2436813" cy="338137"/>
          </a:xfrm>
          <a:prstGeom prst="borderCallout1">
            <a:avLst>
              <a:gd name="adj1" fmla="val 66194"/>
              <a:gd name="adj2" fmla="val -3130"/>
              <a:gd name="adj3" fmla="val 223005"/>
              <a:gd name="adj4" fmla="val -52185"/>
            </a:avLst>
          </a:prstGeom>
          <a:solidFill>
            <a:schemeClr val="accent1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r>
              <a:rPr lang="fa-IR" sz="1800"/>
              <a:t>نژاد هاي شيري </a:t>
            </a:r>
            <a:endParaRPr lang="en-US" sz="1800"/>
          </a:p>
        </p:txBody>
      </p:sp>
      <p:sp>
        <p:nvSpPr>
          <p:cNvPr id="130058" name="AutoShape 10"/>
          <p:cNvSpPr>
            <a:spLocks/>
          </p:cNvSpPr>
          <p:nvPr/>
        </p:nvSpPr>
        <p:spPr bwMode="auto">
          <a:xfrm>
            <a:off x="3962400" y="1219200"/>
            <a:ext cx="2438400" cy="339725"/>
          </a:xfrm>
          <a:prstGeom prst="borderCallout1">
            <a:avLst>
              <a:gd name="adj1" fmla="val 33644"/>
              <a:gd name="adj2" fmla="val 103125"/>
              <a:gd name="adj3" fmla="val 212616"/>
              <a:gd name="adj4" fmla="val 151171"/>
            </a:avLst>
          </a:prstGeom>
          <a:solidFill>
            <a:schemeClr val="accent1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1800"/>
              <a:t>نژاد هاي گوشتي </a:t>
            </a:r>
            <a:endParaRPr lang="en-US" sz="1800"/>
          </a:p>
        </p:txBody>
      </p:sp>
      <p:sp>
        <p:nvSpPr>
          <p:cNvPr id="130060" name="AutoShape 12"/>
          <p:cNvSpPr>
            <a:spLocks/>
          </p:cNvSpPr>
          <p:nvPr/>
        </p:nvSpPr>
        <p:spPr bwMode="auto">
          <a:xfrm rot="10800000">
            <a:off x="3962400" y="1892300"/>
            <a:ext cx="2441575" cy="338138"/>
          </a:xfrm>
          <a:prstGeom prst="borderCallout1">
            <a:avLst>
              <a:gd name="adj1" fmla="val 66194"/>
              <a:gd name="adj2" fmla="val -3125"/>
              <a:gd name="adj3" fmla="val 60093"/>
              <a:gd name="adj4" fmla="val -50491"/>
            </a:avLst>
          </a:prstGeom>
          <a:solidFill>
            <a:schemeClr val="accent1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rot="10800000" lIns="0" tIns="0" rIns="0" bIns="0"/>
          <a:lstStyle/>
          <a:p>
            <a:pPr algn="ctr"/>
            <a:r>
              <a:rPr lang="fa-IR" sz="1800"/>
              <a:t>نژادهاي آميخته (شيري گوشتي)</a:t>
            </a:r>
            <a:endParaRPr lang="en-US" sz="180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92" decel="1000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92" decel="1000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92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92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92" decel="1000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92" decel="100000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192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92" fill="hold"/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92" decel="1000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92" decel="100000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192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192" fill="hold"/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92" decel="1000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92" decel="100000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192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192" fill="hold"/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92" decel="1000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92" decel="100000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192" fill="hold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192" fill="hold"/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92" decel="100000"/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92" decel="100000"/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192" fill="hold"/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92" fill="hold"/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30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0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0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  <p:bldP spid="130057" grpId="0" animBg="1"/>
      <p:bldP spid="130058" grpId="0" animBg="1"/>
      <p:bldP spid="130060" grpId="0" animBg="1"/>
    </p:bld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1626</TotalTime>
  <Words>3930</Words>
  <Application>Microsoft Office PowerPoint</Application>
  <PresentationFormat>On-screen Show (4:3)</PresentationFormat>
  <Paragraphs>903</Paragraphs>
  <Slides>47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Beam</vt:lpstr>
      <vt:lpstr>Default Design</vt:lpstr>
      <vt:lpstr>PowerPoint Presentation</vt:lpstr>
      <vt:lpstr>مقدمه</vt:lpstr>
      <vt:lpstr>مقدمه</vt:lpstr>
      <vt:lpstr>تعريف پرواربندي </vt:lpstr>
      <vt:lpstr>اهميت پرواربندي</vt:lpstr>
      <vt:lpstr>مزاياي پرواربندي </vt:lpstr>
      <vt:lpstr>دلايل انتخاب حيوانات نرجوان براي پرواربندي نسبت به حيوانات پير و ماده   </vt:lpstr>
      <vt:lpstr>شرايط موفقيت در پرواربندي </vt:lpstr>
      <vt:lpstr>انواع دام كه پروار مي شود</vt:lpstr>
      <vt:lpstr>انواع گوساله هاي پرواربندي شده در ايران </vt:lpstr>
      <vt:lpstr>خصوصيات يك نژاد جهت پرواربندي </vt:lpstr>
      <vt:lpstr> خصوصيات ظاهري و توليدي برخي ن‍ژادهاي گوشتي گوسفند</vt:lpstr>
      <vt:lpstr>نژادهاي مهم گاو گوشتي دنيا</vt:lpstr>
      <vt:lpstr>خصوصيات شش ن‍‍ژاد اصلي گاو شيري</vt:lpstr>
      <vt:lpstr>مشخصات كلي روشها ي مختلف توليد گوشت گاو</vt:lpstr>
      <vt:lpstr>اهداف عملكرد دامها در روشهاي مختلف پرواربندي و توليد گوشت گاو</vt:lpstr>
      <vt:lpstr>عوامل اصلي رشد</vt:lpstr>
      <vt:lpstr>عوامل تغيير رشد حيوان در مراحل مختلف زندگي حيوان </vt:lpstr>
      <vt:lpstr>اثر تغذيه در رشد</vt:lpstr>
      <vt:lpstr>اثر تغذيه در دوران جنيني</vt:lpstr>
      <vt:lpstr>اثر تغذيه در رشد قبل از مرحله ازشير گيري</vt:lpstr>
      <vt:lpstr>اثر تغذيه در رشد اعضا</vt:lpstr>
      <vt:lpstr>ب) باروري </vt:lpstr>
      <vt:lpstr>PowerPoint Presentation</vt:lpstr>
      <vt:lpstr>چربي + رگ + ماهيچه + استخوان = kg 1 افزايش وزن </vt:lpstr>
      <vt:lpstr>شكل گيري بافت هاي بدن </vt:lpstr>
      <vt:lpstr>نتايج عملي حاصل از بررسي منحني نمو</vt:lpstr>
      <vt:lpstr>پيشرسي در گاوهاي گوشتي</vt:lpstr>
      <vt:lpstr>اقدامات بهداشتي قبل و بعد از شروع پرواربندي</vt:lpstr>
      <vt:lpstr>نمونه 1- از گزارش بازديد از واحد پرواربندي گاو</vt:lpstr>
      <vt:lpstr>نمونه 1 - از گزارش بازديد از واحد پرواربندي گاو</vt:lpstr>
      <vt:lpstr>نمونه 2 -  از گزارش بازديد از واحد پرواربندي گاو</vt:lpstr>
      <vt:lpstr>آنزيميت </vt:lpstr>
      <vt:lpstr>آنزيميت(ميكرونيزه ) و مزاياي مصرف آن در گوساله هاي پرواري </vt:lpstr>
      <vt:lpstr>زئوليت </vt:lpstr>
      <vt:lpstr>استفاده از زئوليت در تغذيه گوساله هاي پرواري</vt:lpstr>
      <vt:lpstr>جيره مصرفي </vt:lpstr>
      <vt:lpstr>ميانگين و انحراف معيار صفات مورد مطالعه</vt:lpstr>
      <vt:lpstr>ميانگين و انحراف معيار صفات مربوط به لاشه </vt:lpstr>
      <vt:lpstr>اثر تعادل كاتيون – آنيون جيره بر توان پرواري ، خصوصيات لاشه و استخوان گوساله هاي نر هلشتاين </vt:lpstr>
      <vt:lpstr>اثر تعادل كاتيون – آنيون جيره بر توان پرواري ، خصوصيات لاشه و استخوان گوساله هاي نر هلشتاين</vt:lpstr>
      <vt:lpstr>درصد اجزاي تشكيل دهنده جيره ها(بر اساس 100 درصدDM)</vt:lpstr>
      <vt:lpstr>نتيجه</vt:lpstr>
      <vt:lpstr>PowerPoint Presentation</vt:lpstr>
      <vt:lpstr>نتيجه كلي</vt:lpstr>
      <vt:lpstr>منابع</vt:lpstr>
      <vt:lpstr>پايان</vt:lpstr>
    </vt:vector>
  </TitlesOfParts>
  <Company>AgriSite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الرحيم</dc:title>
  <dc:creator>public</dc:creator>
  <cp:lastModifiedBy>server</cp:lastModifiedBy>
  <cp:revision>140</cp:revision>
  <cp:lastPrinted>2017-07-04T15:50:11Z</cp:lastPrinted>
  <dcterms:created xsi:type="dcterms:W3CDTF">2007-04-07T16:59:35Z</dcterms:created>
  <dcterms:modified xsi:type="dcterms:W3CDTF">2017-07-04T16:00:52Z</dcterms:modified>
</cp:coreProperties>
</file>